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55" r:id="rId2"/>
    <p:sldId id="356" r:id="rId3"/>
    <p:sldId id="357" r:id="rId4"/>
    <p:sldId id="358" r:id="rId5"/>
    <p:sldId id="359" r:id="rId6"/>
    <p:sldId id="360" r:id="rId7"/>
    <p:sldId id="361" r:id="rId8"/>
    <p:sldId id="362" r:id="rId9"/>
    <p:sldId id="363" r:id="rId10"/>
    <p:sldId id="364" r:id="rId11"/>
    <p:sldId id="365" r:id="rId12"/>
    <p:sldId id="366" r:id="rId13"/>
    <p:sldId id="457" r:id="rId14"/>
    <p:sldId id="367" r:id="rId15"/>
    <p:sldId id="368" r:id="rId16"/>
    <p:sldId id="369" r:id="rId17"/>
    <p:sldId id="370" r:id="rId18"/>
    <p:sldId id="371" r:id="rId19"/>
    <p:sldId id="372" r:id="rId20"/>
    <p:sldId id="373" r:id="rId21"/>
    <p:sldId id="374" r:id="rId22"/>
    <p:sldId id="375" r:id="rId23"/>
    <p:sldId id="376" r:id="rId24"/>
    <p:sldId id="458" r:id="rId25"/>
    <p:sldId id="377" r:id="rId26"/>
    <p:sldId id="378" r:id="rId27"/>
    <p:sldId id="379" r:id="rId28"/>
    <p:sldId id="380" r:id="rId29"/>
    <p:sldId id="381" r:id="rId30"/>
    <p:sldId id="382" r:id="rId31"/>
    <p:sldId id="383" r:id="rId32"/>
    <p:sldId id="384" r:id="rId33"/>
    <p:sldId id="385" r:id="rId34"/>
    <p:sldId id="386" r:id="rId35"/>
    <p:sldId id="459" r:id="rId36"/>
    <p:sldId id="387" r:id="rId37"/>
    <p:sldId id="388" r:id="rId38"/>
    <p:sldId id="389" r:id="rId39"/>
    <p:sldId id="390" r:id="rId40"/>
    <p:sldId id="391" r:id="rId41"/>
    <p:sldId id="392" r:id="rId42"/>
    <p:sldId id="393" r:id="rId43"/>
    <p:sldId id="394" r:id="rId44"/>
    <p:sldId id="395" r:id="rId45"/>
    <p:sldId id="396" r:id="rId46"/>
    <p:sldId id="460" r:id="rId47"/>
    <p:sldId id="397" r:id="rId48"/>
    <p:sldId id="398" r:id="rId49"/>
    <p:sldId id="399" r:id="rId50"/>
    <p:sldId id="400" r:id="rId51"/>
    <p:sldId id="401" r:id="rId52"/>
    <p:sldId id="402" r:id="rId53"/>
    <p:sldId id="403" r:id="rId54"/>
    <p:sldId id="404" r:id="rId55"/>
    <p:sldId id="405" r:id="rId56"/>
    <p:sldId id="406" r:id="rId57"/>
    <p:sldId id="461" r:id="rId58"/>
    <p:sldId id="407" r:id="rId59"/>
    <p:sldId id="408" r:id="rId60"/>
    <p:sldId id="409" r:id="rId61"/>
    <p:sldId id="410" r:id="rId62"/>
    <p:sldId id="411" r:id="rId63"/>
    <p:sldId id="412" r:id="rId64"/>
    <p:sldId id="413" r:id="rId65"/>
    <p:sldId id="414" r:id="rId66"/>
    <p:sldId id="415" r:id="rId67"/>
    <p:sldId id="416" r:id="rId68"/>
    <p:sldId id="462" r:id="rId69"/>
    <p:sldId id="417" r:id="rId70"/>
    <p:sldId id="418" r:id="rId71"/>
    <p:sldId id="419" r:id="rId72"/>
    <p:sldId id="420" r:id="rId73"/>
    <p:sldId id="421" r:id="rId74"/>
    <p:sldId id="422" r:id="rId75"/>
    <p:sldId id="423" r:id="rId76"/>
    <p:sldId id="424" r:id="rId77"/>
    <p:sldId id="425" r:id="rId78"/>
    <p:sldId id="426" r:id="rId79"/>
    <p:sldId id="463" r:id="rId80"/>
    <p:sldId id="427" r:id="rId81"/>
    <p:sldId id="428" r:id="rId82"/>
    <p:sldId id="429" r:id="rId83"/>
    <p:sldId id="430" r:id="rId84"/>
    <p:sldId id="431" r:id="rId85"/>
    <p:sldId id="432" r:id="rId86"/>
    <p:sldId id="433" r:id="rId87"/>
    <p:sldId id="434" r:id="rId88"/>
    <p:sldId id="435" r:id="rId89"/>
    <p:sldId id="436" r:id="rId90"/>
    <p:sldId id="464" r:id="rId91"/>
    <p:sldId id="437" r:id="rId92"/>
    <p:sldId id="438" r:id="rId93"/>
    <p:sldId id="439" r:id="rId94"/>
    <p:sldId id="440" r:id="rId95"/>
    <p:sldId id="441" r:id="rId96"/>
    <p:sldId id="442" r:id="rId97"/>
    <p:sldId id="443" r:id="rId98"/>
    <p:sldId id="444" r:id="rId99"/>
    <p:sldId id="445" r:id="rId100"/>
    <p:sldId id="446" r:id="rId101"/>
    <p:sldId id="465" r:id="rId102"/>
    <p:sldId id="345" r:id="rId103"/>
    <p:sldId id="351" r:id="rId104"/>
    <p:sldId id="347" r:id="rId105"/>
    <p:sldId id="346" r:id="rId106"/>
    <p:sldId id="348" r:id="rId107"/>
    <p:sldId id="350" r:id="rId108"/>
    <p:sldId id="353" r:id="rId109"/>
    <p:sldId id="349" r:id="rId110"/>
    <p:sldId id="352" r:id="rId111"/>
    <p:sldId id="354" r:id="rId112"/>
    <p:sldId id="466" r:id="rId113"/>
    <p:sldId id="447" r:id="rId114"/>
    <p:sldId id="448" r:id="rId115"/>
    <p:sldId id="449" r:id="rId116"/>
    <p:sldId id="450" r:id="rId117"/>
    <p:sldId id="451" r:id="rId118"/>
    <p:sldId id="452" r:id="rId119"/>
    <p:sldId id="453" r:id="rId120"/>
    <p:sldId id="454" r:id="rId121"/>
    <p:sldId id="455" r:id="rId122"/>
    <p:sldId id="456" r:id="rId123"/>
    <p:sldId id="467" r:id="rId1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9"/>
    <p:restoredTop sz="94608"/>
  </p:normalViewPr>
  <p:slideViewPr>
    <p:cSldViewPr snapToGrid="0" snapToObjects="1">
      <p:cViewPr varScale="1">
        <p:scale>
          <a:sx n="103" d="100"/>
          <a:sy n="103"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529137-8740-F947-9B64-6C943CFC7C6B}"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D084BE75-026E-6F43-BB79-8BB5BBC45199}"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5943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29137-8740-F947-9B64-6C943CFC7C6B}"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4BE75-026E-6F43-BB79-8BB5BBC45199}" type="slidenum">
              <a:rPr lang="en-US" smtClean="0"/>
              <a:t>‹#›</a:t>
            </a:fld>
            <a:endParaRPr lang="en-US"/>
          </a:p>
        </p:txBody>
      </p:sp>
    </p:spTree>
    <p:extLst>
      <p:ext uri="{BB962C8B-B14F-4D97-AF65-F5344CB8AC3E}">
        <p14:creationId xmlns:p14="http://schemas.microsoft.com/office/powerpoint/2010/main" val="243517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29137-8740-F947-9B64-6C943CFC7C6B}"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4BE75-026E-6F43-BB79-8BB5BBC45199}" type="slidenum">
              <a:rPr lang="en-US" smtClean="0"/>
              <a:t>‹#›</a:t>
            </a:fld>
            <a:endParaRPr lang="en-US"/>
          </a:p>
        </p:txBody>
      </p:sp>
    </p:spTree>
    <p:extLst>
      <p:ext uri="{BB962C8B-B14F-4D97-AF65-F5344CB8AC3E}">
        <p14:creationId xmlns:p14="http://schemas.microsoft.com/office/powerpoint/2010/main" val="114610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29137-8740-F947-9B64-6C943CFC7C6B}"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4BE75-026E-6F43-BB79-8BB5BBC45199}"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4885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529137-8740-F947-9B64-6C943CFC7C6B}"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4BE75-026E-6F43-BB79-8BB5BBC45199}" type="slidenum">
              <a:rPr lang="en-US" smtClean="0"/>
              <a:t>‹#›</a:t>
            </a:fld>
            <a:endParaRPr lang="en-US"/>
          </a:p>
        </p:txBody>
      </p:sp>
    </p:spTree>
    <p:extLst>
      <p:ext uri="{BB962C8B-B14F-4D97-AF65-F5344CB8AC3E}">
        <p14:creationId xmlns:p14="http://schemas.microsoft.com/office/powerpoint/2010/main" val="413641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529137-8740-F947-9B64-6C943CFC7C6B}" type="datetimeFigureOut">
              <a:rPr lang="en-US" smtClean="0"/>
              <a:t>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4BE75-026E-6F43-BB79-8BB5BBC45199}"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1489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29137-8740-F947-9B64-6C943CFC7C6B}" type="datetimeFigureOut">
              <a:rPr lang="en-US" smtClean="0"/>
              <a:t>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4BE75-026E-6F43-BB79-8BB5BBC45199}" type="slidenum">
              <a:rPr lang="en-US" smtClean="0"/>
              <a:t>‹#›</a:t>
            </a:fld>
            <a:endParaRPr lang="en-US"/>
          </a:p>
        </p:txBody>
      </p:sp>
    </p:spTree>
    <p:extLst>
      <p:ext uri="{BB962C8B-B14F-4D97-AF65-F5344CB8AC3E}">
        <p14:creationId xmlns:p14="http://schemas.microsoft.com/office/powerpoint/2010/main" val="31217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529137-8740-F947-9B64-6C943CFC7C6B}" type="datetimeFigureOut">
              <a:rPr lang="en-US" smtClean="0"/>
              <a:t>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4BE75-026E-6F43-BB79-8BB5BBC45199}"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3057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C529137-8740-F947-9B64-6C943CFC7C6B}" type="datetimeFigureOut">
              <a:rPr lang="en-US" smtClean="0"/>
              <a:t>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4BE75-026E-6F43-BB79-8BB5BBC45199}" type="slidenum">
              <a:rPr lang="en-US" smtClean="0"/>
              <a:t>‹#›</a:t>
            </a:fld>
            <a:endParaRPr lang="en-US"/>
          </a:p>
        </p:txBody>
      </p:sp>
    </p:spTree>
    <p:extLst>
      <p:ext uri="{BB962C8B-B14F-4D97-AF65-F5344CB8AC3E}">
        <p14:creationId xmlns:p14="http://schemas.microsoft.com/office/powerpoint/2010/main" val="402599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529137-8740-F947-9B64-6C943CFC7C6B}" type="datetimeFigureOut">
              <a:rPr lang="en-US" smtClean="0"/>
              <a:t>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4BE75-026E-6F43-BB79-8BB5BBC45199}" type="slidenum">
              <a:rPr lang="en-US" smtClean="0"/>
              <a:t>‹#›</a:t>
            </a:fld>
            <a:endParaRPr lang="en-US"/>
          </a:p>
        </p:txBody>
      </p:sp>
    </p:spTree>
    <p:extLst>
      <p:ext uri="{BB962C8B-B14F-4D97-AF65-F5344CB8AC3E}">
        <p14:creationId xmlns:p14="http://schemas.microsoft.com/office/powerpoint/2010/main" val="94867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529137-8740-F947-9B64-6C943CFC7C6B}" type="datetimeFigureOut">
              <a:rPr lang="en-US" smtClean="0"/>
              <a:t>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4BE75-026E-6F43-BB79-8BB5BBC45199}" type="slidenum">
              <a:rPr lang="en-US" smtClean="0"/>
              <a:t>‹#›</a:t>
            </a:fld>
            <a:endParaRPr lang="en-US"/>
          </a:p>
        </p:txBody>
      </p:sp>
    </p:spTree>
    <p:extLst>
      <p:ext uri="{BB962C8B-B14F-4D97-AF65-F5344CB8AC3E}">
        <p14:creationId xmlns:p14="http://schemas.microsoft.com/office/powerpoint/2010/main" val="49979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C529137-8740-F947-9B64-6C943CFC7C6B}" type="datetimeFigureOut">
              <a:rPr lang="en-US" smtClean="0"/>
              <a:t>2/20/19</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084BE75-026E-6F43-BB79-8BB5BBC45199}"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39678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hyperlink" Target="https://www.imdb.com/name/nm2780578/?ref_=tt_cl_t1" TargetMode="Externa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9048-6A05-C34E-A009-A794D4368E7D}"/>
              </a:ext>
            </a:extLst>
          </p:cNvPr>
          <p:cNvSpPr>
            <a:spLocks noGrp="1"/>
          </p:cNvSpPr>
          <p:nvPr>
            <p:ph type="title"/>
          </p:nvPr>
        </p:nvSpPr>
        <p:spPr>
          <a:xfrm>
            <a:off x="2116834" y="808056"/>
            <a:ext cx="7958331" cy="1077229"/>
          </a:xfrm>
        </p:spPr>
        <p:txBody>
          <a:bodyPr>
            <a:normAutofit/>
          </a:bodyPr>
          <a:lstStyle/>
          <a:p>
            <a:pPr algn="ctr"/>
            <a:r>
              <a:rPr lang="en-US" sz="4800" dirty="0"/>
              <a:t>Welcome to Kids Read 2019</a:t>
            </a:r>
          </a:p>
        </p:txBody>
      </p:sp>
      <p:pic>
        <p:nvPicPr>
          <p:cNvPr id="5" name="Picture 4">
            <a:extLst>
              <a:ext uri="{FF2B5EF4-FFF2-40B4-BE49-F238E27FC236}">
                <a16:creationId xmlns:a16="http://schemas.microsoft.com/office/drawing/2014/main" id="{A599A6BA-AA76-614E-9EE2-A4EF6DDAF5A9}"/>
              </a:ext>
            </a:extLst>
          </p:cNvPr>
          <p:cNvPicPr>
            <a:picLocks noChangeAspect="1"/>
          </p:cNvPicPr>
          <p:nvPr/>
        </p:nvPicPr>
        <p:blipFill>
          <a:blip r:embed="rId2"/>
          <a:stretch>
            <a:fillRect/>
          </a:stretch>
        </p:blipFill>
        <p:spPr>
          <a:xfrm>
            <a:off x="7141946" y="2409899"/>
            <a:ext cx="4453965" cy="2944262"/>
          </a:xfrm>
          <a:prstGeom prst="rect">
            <a:avLst/>
          </a:prstGeom>
        </p:spPr>
      </p:pic>
      <p:pic>
        <p:nvPicPr>
          <p:cNvPr id="9" name="Picture 8">
            <a:extLst>
              <a:ext uri="{FF2B5EF4-FFF2-40B4-BE49-F238E27FC236}">
                <a16:creationId xmlns:a16="http://schemas.microsoft.com/office/drawing/2014/main" id="{5941B510-0AFD-9244-8B31-FC00E257E1BC}"/>
              </a:ext>
            </a:extLst>
          </p:cNvPr>
          <p:cNvPicPr>
            <a:picLocks noChangeAspect="1"/>
          </p:cNvPicPr>
          <p:nvPr/>
        </p:nvPicPr>
        <p:blipFill>
          <a:blip r:embed="rId3"/>
          <a:stretch>
            <a:fillRect/>
          </a:stretch>
        </p:blipFill>
        <p:spPr>
          <a:xfrm>
            <a:off x="1334621" y="2180230"/>
            <a:ext cx="6438900" cy="3403600"/>
          </a:xfrm>
          <a:prstGeom prst="rect">
            <a:avLst/>
          </a:prstGeom>
        </p:spPr>
      </p:pic>
    </p:spTree>
    <p:extLst>
      <p:ext uri="{BB962C8B-B14F-4D97-AF65-F5344CB8AC3E}">
        <p14:creationId xmlns:p14="http://schemas.microsoft.com/office/powerpoint/2010/main" val="92442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1.8</a:t>
            </a:r>
          </a:p>
        </p:txBody>
      </p:sp>
      <p:sp>
        <p:nvSpPr>
          <p:cNvPr id="2" name="Rectangle 1">
            <a:extLst>
              <a:ext uri="{FF2B5EF4-FFF2-40B4-BE49-F238E27FC236}">
                <a16:creationId xmlns:a16="http://schemas.microsoft.com/office/drawing/2014/main" id="{DC515397-9D1D-3944-99D4-77AE3F6BD21D}"/>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ea typeface="DengXian" panose="02010600030101010101" pitchFamily="2" charset="-122"/>
                <a:cs typeface="Times New Roman" panose="02020603050405020304" pitchFamily="18" charset="0"/>
              </a:rPr>
              <a:t>What did Charlie call his two grandmas in the book The Perks of Being a Wallflower?</a:t>
            </a:r>
            <a:endParaRPr lang="en-US" sz="3600" dirty="0">
              <a:effectLs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250931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81871" cy="1015663"/>
          </a:xfrm>
          <a:prstGeom prst="rect">
            <a:avLst/>
          </a:prstGeom>
        </p:spPr>
        <p:txBody>
          <a:bodyPr wrap="none">
            <a:spAutoFit/>
          </a:bodyPr>
          <a:lstStyle/>
          <a:p>
            <a:r>
              <a:rPr lang="en-US" sz="6000" dirty="0"/>
              <a:t>9.10</a:t>
            </a:r>
          </a:p>
        </p:txBody>
      </p:sp>
      <p:sp>
        <p:nvSpPr>
          <p:cNvPr id="2" name="Rectangle 1">
            <a:extLst>
              <a:ext uri="{FF2B5EF4-FFF2-40B4-BE49-F238E27FC236}">
                <a16:creationId xmlns:a16="http://schemas.microsoft.com/office/drawing/2014/main" id="{9C5E8E3B-39FC-814B-AF16-997B423193B8}"/>
              </a:ext>
            </a:extLst>
          </p:cNvPr>
          <p:cNvSpPr/>
          <p:nvPr/>
        </p:nvSpPr>
        <p:spPr>
          <a:xfrm>
            <a:off x="4041591" y="2551837"/>
            <a:ext cx="4108817" cy="1754326"/>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the setting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of the novel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Queen of Ice?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335660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811D-6E1A-0F4D-BFD3-6923129ED0BF}"/>
              </a:ext>
            </a:extLst>
          </p:cNvPr>
          <p:cNvSpPr>
            <a:spLocks noGrp="1"/>
          </p:cNvSpPr>
          <p:nvPr>
            <p:ph type="title"/>
          </p:nvPr>
        </p:nvSpPr>
        <p:spPr>
          <a:xfrm>
            <a:off x="2116834" y="1441995"/>
            <a:ext cx="7958331" cy="736539"/>
          </a:xfrm>
        </p:spPr>
        <p:txBody>
          <a:bodyPr>
            <a:normAutofit/>
          </a:bodyPr>
          <a:lstStyle/>
          <a:p>
            <a:pPr algn="ctr"/>
            <a:r>
              <a:rPr lang="en-US" sz="4000" dirty="0"/>
              <a:t>End of Round 9</a:t>
            </a:r>
          </a:p>
        </p:txBody>
      </p:sp>
      <p:sp>
        <p:nvSpPr>
          <p:cNvPr id="5" name="TextBox 4">
            <a:extLst>
              <a:ext uri="{FF2B5EF4-FFF2-40B4-BE49-F238E27FC236}">
                <a16:creationId xmlns:a16="http://schemas.microsoft.com/office/drawing/2014/main" id="{B183225D-50E0-BF44-9271-6298AF37D43D}"/>
              </a:ext>
            </a:extLst>
          </p:cNvPr>
          <p:cNvSpPr txBox="1"/>
          <p:nvPr/>
        </p:nvSpPr>
        <p:spPr>
          <a:xfrm>
            <a:off x="2804985" y="2925140"/>
            <a:ext cx="7426410" cy="3508653"/>
          </a:xfrm>
          <a:prstGeom prst="rect">
            <a:avLst/>
          </a:prstGeom>
          <a:noFill/>
        </p:spPr>
        <p:txBody>
          <a:bodyPr wrap="square" rtlCol="0">
            <a:spAutoFit/>
          </a:bodyPr>
          <a:lstStyle/>
          <a:p>
            <a:r>
              <a:rPr lang="en-US" sz="2400" dirty="0"/>
              <a:t>ROUND 10 – DOUBLE POINTS!</a:t>
            </a:r>
          </a:p>
          <a:p>
            <a:endParaRPr lang="en-US" sz="2400" dirty="0"/>
          </a:p>
          <a:p>
            <a:r>
              <a:rPr lang="en-US" sz="2400" dirty="0"/>
              <a:t>LOOK AT THE PICTURE OF THE ACTRESS/ACTOR</a:t>
            </a:r>
          </a:p>
          <a:p>
            <a:endParaRPr lang="en-US" sz="2400" dirty="0"/>
          </a:p>
          <a:p>
            <a:r>
              <a:rPr lang="en-US" sz="2400" dirty="0"/>
              <a:t>1 POINT - NAME THE TITLE OF THE NOVEL  </a:t>
            </a:r>
          </a:p>
          <a:p>
            <a:endParaRPr lang="en-US" sz="2400" dirty="0"/>
          </a:p>
          <a:p>
            <a:r>
              <a:rPr lang="en-US" sz="2400" dirty="0"/>
              <a:t>1 POINT - NAME THE CHARACTER</a:t>
            </a:r>
          </a:p>
          <a:p>
            <a:endParaRPr lang="en-US" dirty="0"/>
          </a:p>
          <a:p>
            <a:endParaRPr lang="en-US" dirty="0"/>
          </a:p>
          <a:p>
            <a:endParaRPr lang="en-US" dirty="0"/>
          </a:p>
        </p:txBody>
      </p:sp>
    </p:spTree>
    <p:extLst>
      <p:ext uri="{BB962C8B-B14F-4D97-AF65-F5344CB8AC3E}">
        <p14:creationId xmlns:p14="http://schemas.microsoft.com/office/powerpoint/2010/main" val="37678924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1969804" y="1277520"/>
            <a:ext cx="2668479" cy="4420037"/>
          </a:xfrm>
        </p:spPr>
        <p:txBody>
          <a:bodyPr vert="horz" lIns="91440" tIns="45720" rIns="91440" bIns="45720" rtlCol="0" anchor="t">
            <a:normAutofit fontScale="90000"/>
          </a:bodyPr>
          <a:lstStyle/>
          <a:p>
            <a:pPr algn="r"/>
            <a:r>
              <a:rPr lang="en-US" sz="2700" dirty="0"/>
              <a:t>This actress (and America’s Got Talent Champion) plays the lead role of this Jerry Spinelli book. </a:t>
            </a:r>
            <a:br>
              <a:rPr lang="en-US" sz="2700" dirty="0"/>
            </a:br>
            <a:br>
              <a:rPr lang="en-US" sz="2700" dirty="0"/>
            </a:br>
            <a:r>
              <a:rPr lang="en-US" sz="2700" dirty="0"/>
              <a:t>Name the character’s name and the book</a:t>
            </a:r>
            <a:r>
              <a:rPr lang="en-US" sz="2200" dirty="0"/>
              <a:t>.</a:t>
            </a:r>
          </a:p>
        </p:txBody>
      </p:sp>
      <p:pic>
        <p:nvPicPr>
          <p:cNvPr id="6" name="Content Placeholder 5" descr="A person holding a sign posing for the camera&#10;&#10;Description automatically generated">
            <a:extLst>
              <a:ext uri="{FF2B5EF4-FFF2-40B4-BE49-F238E27FC236}">
                <a16:creationId xmlns:a16="http://schemas.microsoft.com/office/drawing/2014/main" id="{CEA05122-D3CE-1745-9BA3-7BAAC788EED9}"/>
              </a:ext>
            </a:extLst>
          </p:cNvPr>
          <p:cNvPicPr>
            <a:picLocks noGrp="1" noChangeAspect="1"/>
          </p:cNvPicPr>
          <p:nvPr>
            <p:ph idx="1"/>
          </p:nvPr>
        </p:nvPicPr>
        <p:blipFill rotWithShape="1">
          <a:blip r:embed="rId5"/>
          <a:srcRect l="19274" r="11488"/>
          <a:stretch/>
        </p:blipFill>
        <p:spPr>
          <a:xfrm>
            <a:off x="5444747" y="1277520"/>
            <a:ext cx="5297322" cy="430362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6B03C13E-FB47-6549-BB46-CCFE234E48B6}"/>
              </a:ext>
            </a:extLst>
          </p:cNvPr>
          <p:cNvSpPr txBox="1">
            <a:spLocks/>
          </p:cNvSpPr>
          <p:nvPr/>
        </p:nvSpPr>
        <p:spPr>
          <a:xfrm>
            <a:off x="960215" y="0"/>
            <a:ext cx="1780674"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10.1</a:t>
            </a:r>
          </a:p>
        </p:txBody>
      </p:sp>
    </p:spTree>
    <p:extLst>
      <p:ext uri="{BB962C8B-B14F-4D97-AF65-F5344CB8AC3E}">
        <p14:creationId xmlns:p14="http://schemas.microsoft.com/office/powerpoint/2010/main" val="11454341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1180604" y="3561159"/>
            <a:ext cx="4706233" cy="2848131"/>
          </a:xfrm>
        </p:spPr>
        <p:txBody>
          <a:bodyPr vert="horz" lIns="91440" tIns="45720" rIns="91440" bIns="45720" rtlCol="0" anchor="t">
            <a:noAutofit/>
          </a:bodyPr>
          <a:lstStyle/>
          <a:p>
            <a:pPr algn="r"/>
            <a:r>
              <a:rPr lang="en-US" sz="3200" dirty="0"/>
              <a:t>Sixteen years ago the movie adaptation of this famous series came out.  What was this actor’s character’s name and what is the name of this novel.</a:t>
            </a:r>
          </a:p>
        </p:txBody>
      </p:sp>
      <p:pic>
        <p:nvPicPr>
          <p:cNvPr id="6" name="Content Placeholder 5">
            <a:extLst>
              <a:ext uri="{FF2B5EF4-FFF2-40B4-BE49-F238E27FC236}">
                <a16:creationId xmlns:a16="http://schemas.microsoft.com/office/drawing/2014/main" id="{CEA05122-D3CE-1745-9BA3-7BAAC788EED9}"/>
              </a:ext>
            </a:extLst>
          </p:cNvPr>
          <p:cNvPicPr>
            <a:picLocks noGrp="1" noChangeAspect="1"/>
          </p:cNvPicPr>
          <p:nvPr>
            <p:ph idx="1"/>
          </p:nvPr>
        </p:nvPicPr>
        <p:blipFill>
          <a:blip r:embed="rId5"/>
          <a:stretch>
            <a:fillRect/>
          </a:stretch>
        </p:blipFill>
        <p:spPr>
          <a:xfrm>
            <a:off x="6572189" y="336868"/>
            <a:ext cx="4193725" cy="631363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87905627-530A-6748-B910-9BAF231396AF}"/>
              </a:ext>
            </a:extLst>
          </p:cNvPr>
          <p:cNvSpPr txBox="1">
            <a:spLocks/>
          </p:cNvSpPr>
          <p:nvPr/>
        </p:nvSpPr>
        <p:spPr>
          <a:xfrm>
            <a:off x="960215" y="0"/>
            <a:ext cx="1780674"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10.2</a:t>
            </a:r>
          </a:p>
        </p:txBody>
      </p:sp>
    </p:spTree>
    <p:extLst>
      <p:ext uri="{BB962C8B-B14F-4D97-AF65-F5344CB8AC3E}">
        <p14:creationId xmlns:p14="http://schemas.microsoft.com/office/powerpoint/2010/main" val="12474035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1969804" y="3428998"/>
            <a:ext cx="2668479" cy="2268559"/>
          </a:xfrm>
        </p:spPr>
        <p:txBody>
          <a:bodyPr vert="horz" lIns="91440" tIns="45720" rIns="91440" bIns="45720" rtlCol="0" anchor="t">
            <a:normAutofit fontScale="90000"/>
          </a:bodyPr>
          <a:lstStyle/>
          <a:p>
            <a:pPr algn="r"/>
            <a:r>
              <a:rPr lang="en-US" dirty="0">
                <a:hlinkClick r:id="rId5">
                  <a:extLst>
                    <a:ext uri="{A12FA001-AC4F-418D-AE19-62706E023703}">
                      <ahyp:hlinkClr xmlns:ahyp="http://schemas.microsoft.com/office/drawing/2018/hyperlinkcolor" val="tx"/>
                    </a:ext>
                  </a:extLst>
                </a:hlinkClick>
              </a:rPr>
              <a:t>Yara Shahidi</a:t>
            </a:r>
            <a:r>
              <a:rPr lang="en-US" dirty="0"/>
              <a:t> plays the lead role: ____________ in what book to movie adaptation: ______________?</a:t>
            </a:r>
            <a:endParaRPr lang="en-US" sz="2200" dirty="0"/>
          </a:p>
        </p:txBody>
      </p:sp>
      <p:pic>
        <p:nvPicPr>
          <p:cNvPr id="6" name="Content Placeholder 5">
            <a:extLst>
              <a:ext uri="{FF2B5EF4-FFF2-40B4-BE49-F238E27FC236}">
                <a16:creationId xmlns:a16="http://schemas.microsoft.com/office/drawing/2014/main" id="{CEA05122-D3CE-1745-9BA3-7BAAC788EED9}"/>
              </a:ext>
            </a:extLst>
          </p:cNvPr>
          <p:cNvPicPr>
            <a:picLocks noGrp="1" noChangeAspect="1"/>
          </p:cNvPicPr>
          <p:nvPr>
            <p:ph idx="1"/>
          </p:nvPr>
        </p:nvPicPr>
        <p:blipFill>
          <a:blip r:embed="rId6"/>
          <a:stretch>
            <a:fillRect/>
          </a:stretch>
        </p:blipFill>
        <p:spPr>
          <a:xfrm>
            <a:off x="5444747" y="1663558"/>
            <a:ext cx="5297322" cy="353154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9459C040-684B-D44C-A42E-55EDCB0A42FB}"/>
              </a:ext>
            </a:extLst>
          </p:cNvPr>
          <p:cNvSpPr txBox="1">
            <a:spLocks/>
          </p:cNvSpPr>
          <p:nvPr/>
        </p:nvSpPr>
        <p:spPr>
          <a:xfrm>
            <a:off x="960215" y="0"/>
            <a:ext cx="1780674"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10.3</a:t>
            </a:r>
          </a:p>
        </p:txBody>
      </p:sp>
    </p:spTree>
    <p:extLst>
      <p:ext uri="{BB962C8B-B14F-4D97-AF65-F5344CB8AC3E}">
        <p14:creationId xmlns:p14="http://schemas.microsoft.com/office/powerpoint/2010/main" val="20307420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1563483" y="3561160"/>
            <a:ext cx="2668479" cy="2268559"/>
          </a:xfrm>
        </p:spPr>
        <p:txBody>
          <a:bodyPr vert="horz" lIns="91440" tIns="45720" rIns="91440" bIns="45720" rtlCol="0" anchor="t">
            <a:normAutofit/>
          </a:bodyPr>
          <a:lstStyle/>
          <a:p>
            <a:pPr algn="r"/>
            <a:r>
              <a:rPr lang="en-US" dirty="0"/>
              <a:t>Shailene Woodley plays _______ in this movie: ____________________________</a:t>
            </a:r>
            <a:endParaRPr lang="en-US" sz="2200" dirty="0"/>
          </a:p>
        </p:txBody>
      </p:sp>
      <p:pic>
        <p:nvPicPr>
          <p:cNvPr id="6" name="Content Placeholder 5">
            <a:extLst>
              <a:ext uri="{FF2B5EF4-FFF2-40B4-BE49-F238E27FC236}">
                <a16:creationId xmlns:a16="http://schemas.microsoft.com/office/drawing/2014/main" id="{CEA05122-D3CE-1745-9BA3-7BAAC788EED9}"/>
              </a:ext>
            </a:extLst>
          </p:cNvPr>
          <p:cNvPicPr>
            <a:picLocks noGrp="1" noChangeAspect="1"/>
          </p:cNvPicPr>
          <p:nvPr>
            <p:ph idx="1"/>
          </p:nvPr>
        </p:nvPicPr>
        <p:blipFill>
          <a:blip r:embed="rId5"/>
          <a:stretch>
            <a:fillRect/>
          </a:stretch>
        </p:blipFill>
        <p:spPr>
          <a:xfrm>
            <a:off x="4501840" y="1409076"/>
            <a:ext cx="7183136" cy="404051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9E165FB4-6CBE-9745-8E65-B7AE1203A5D3}"/>
              </a:ext>
            </a:extLst>
          </p:cNvPr>
          <p:cNvSpPr txBox="1">
            <a:spLocks/>
          </p:cNvSpPr>
          <p:nvPr/>
        </p:nvSpPr>
        <p:spPr>
          <a:xfrm>
            <a:off x="960215" y="0"/>
            <a:ext cx="1780674"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10.4</a:t>
            </a:r>
          </a:p>
        </p:txBody>
      </p:sp>
    </p:spTree>
    <p:extLst>
      <p:ext uri="{BB962C8B-B14F-4D97-AF65-F5344CB8AC3E}">
        <p14:creationId xmlns:p14="http://schemas.microsoft.com/office/powerpoint/2010/main" val="39350460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1563483" y="1828800"/>
            <a:ext cx="4706233" cy="4000919"/>
          </a:xfrm>
        </p:spPr>
        <p:txBody>
          <a:bodyPr vert="horz" lIns="91440" tIns="45720" rIns="91440" bIns="45720" rtlCol="0" anchor="t">
            <a:noAutofit/>
          </a:bodyPr>
          <a:lstStyle/>
          <a:p>
            <a:pPr algn="r"/>
            <a:r>
              <a:rPr lang="en-US" sz="3200" dirty="0"/>
              <a:t>This year, the movie comes out for ________ , a book published in 2001. Miranda Raison plays this character: __________</a:t>
            </a:r>
          </a:p>
        </p:txBody>
      </p:sp>
      <p:pic>
        <p:nvPicPr>
          <p:cNvPr id="6" name="Content Placeholder 5">
            <a:extLst>
              <a:ext uri="{FF2B5EF4-FFF2-40B4-BE49-F238E27FC236}">
                <a16:creationId xmlns:a16="http://schemas.microsoft.com/office/drawing/2014/main" id="{CEA05122-D3CE-1745-9BA3-7BAAC788EED9}"/>
              </a:ext>
            </a:extLst>
          </p:cNvPr>
          <p:cNvPicPr>
            <a:picLocks noGrp="1" noChangeAspect="1"/>
          </p:cNvPicPr>
          <p:nvPr>
            <p:ph idx="1"/>
          </p:nvPr>
        </p:nvPicPr>
        <p:blipFill>
          <a:blip r:embed="rId5"/>
          <a:stretch>
            <a:fillRect/>
          </a:stretch>
        </p:blipFill>
        <p:spPr>
          <a:xfrm>
            <a:off x="6513979" y="684490"/>
            <a:ext cx="4441578" cy="575334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E88C63A1-E052-E64C-90A2-07DD7B338ACA}"/>
              </a:ext>
            </a:extLst>
          </p:cNvPr>
          <p:cNvSpPr txBox="1">
            <a:spLocks/>
          </p:cNvSpPr>
          <p:nvPr/>
        </p:nvSpPr>
        <p:spPr>
          <a:xfrm>
            <a:off x="960215" y="0"/>
            <a:ext cx="1780674"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10.5</a:t>
            </a:r>
          </a:p>
        </p:txBody>
      </p:sp>
    </p:spTree>
    <p:extLst>
      <p:ext uri="{BB962C8B-B14F-4D97-AF65-F5344CB8AC3E}">
        <p14:creationId xmlns:p14="http://schemas.microsoft.com/office/powerpoint/2010/main" val="33292193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1180604" y="3561159"/>
            <a:ext cx="4706233" cy="2848131"/>
          </a:xfrm>
        </p:spPr>
        <p:txBody>
          <a:bodyPr vert="horz" lIns="91440" tIns="45720" rIns="91440" bIns="45720" rtlCol="0" anchor="t">
            <a:noAutofit/>
          </a:bodyPr>
          <a:lstStyle/>
          <a:p>
            <a:pPr algn="r"/>
            <a:r>
              <a:rPr lang="en-US" sz="3200" dirty="0"/>
              <a:t>What was the name of his character?</a:t>
            </a:r>
            <a:br>
              <a:rPr lang="en-US" sz="3200" dirty="0"/>
            </a:br>
            <a:br>
              <a:rPr lang="en-US" sz="3200" dirty="0"/>
            </a:br>
            <a:r>
              <a:rPr lang="en-US" sz="3200" dirty="0"/>
              <a:t>What is the name of this book to movie? </a:t>
            </a:r>
          </a:p>
        </p:txBody>
      </p:sp>
      <p:pic>
        <p:nvPicPr>
          <p:cNvPr id="6" name="Content Placeholder 5">
            <a:extLst>
              <a:ext uri="{FF2B5EF4-FFF2-40B4-BE49-F238E27FC236}">
                <a16:creationId xmlns:a16="http://schemas.microsoft.com/office/drawing/2014/main" id="{CEA05122-D3CE-1745-9BA3-7BAAC788EED9}"/>
              </a:ext>
            </a:extLst>
          </p:cNvPr>
          <p:cNvPicPr>
            <a:picLocks noGrp="1" noChangeAspect="1"/>
          </p:cNvPicPr>
          <p:nvPr>
            <p:ph idx="1"/>
          </p:nvPr>
        </p:nvPicPr>
        <p:blipFill>
          <a:blip r:embed="rId5"/>
          <a:stretch>
            <a:fillRect/>
          </a:stretch>
        </p:blipFill>
        <p:spPr>
          <a:xfrm>
            <a:off x="5873233" y="1454046"/>
            <a:ext cx="5947788" cy="334563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85EA8BB-ACDC-424B-A414-A3968CFA0325}"/>
              </a:ext>
            </a:extLst>
          </p:cNvPr>
          <p:cNvSpPr txBox="1">
            <a:spLocks/>
          </p:cNvSpPr>
          <p:nvPr/>
        </p:nvSpPr>
        <p:spPr>
          <a:xfrm>
            <a:off x="960215" y="0"/>
            <a:ext cx="1780674"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10.6</a:t>
            </a:r>
          </a:p>
        </p:txBody>
      </p:sp>
    </p:spTree>
    <p:extLst>
      <p:ext uri="{BB962C8B-B14F-4D97-AF65-F5344CB8AC3E}">
        <p14:creationId xmlns:p14="http://schemas.microsoft.com/office/powerpoint/2010/main" val="3616500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2263269" y="4557086"/>
            <a:ext cx="9011959" cy="2142435"/>
          </a:xfrm>
        </p:spPr>
        <p:txBody>
          <a:bodyPr vert="horz" lIns="91440" tIns="45720" rIns="91440" bIns="45720" rtlCol="0" anchor="t">
            <a:noAutofit/>
          </a:bodyPr>
          <a:lstStyle/>
          <a:p>
            <a:pPr algn="r"/>
            <a:r>
              <a:rPr lang="en-US" sz="3200" dirty="0"/>
              <a:t>What was the name of this character in the novel?</a:t>
            </a:r>
            <a:br>
              <a:rPr lang="en-US" sz="3200" dirty="0"/>
            </a:br>
            <a:br>
              <a:rPr lang="en-US" sz="3200" dirty="0"/>
            </a:br>
            <a:r>
              <a:rPr lang="en-US" sz="3200" dirty="0"/>
              <a:t>What was the name of the novel?</a:t>
            </a:r>
          </a:p>
        </p:txBody>
      </p:sp>
      <p:pic>
        <p:nvPicPr>
          <p:cNvPr id="6" name="Content Placeholder 5">
            <a:extLst>
              <a:ext uri="{FF2B5EF4-FFF2-40B4-BE49-F238E27FC236}">
                <a16:creationId xmlns:a16="http://schemas.microsoft.com/office/drawing/2014/main" id="{CEA05122-D3CE-1745-9BA3-7BAAC788EED9}"/>
              </a:ext>
            </a:extLst>
          </p:cNvPr>
          <p:cNvPicPr>
            <a:picLocks noGrp="1" noChangeAspect="1"/>
          </p:cNvPicPr>
          <p:nvPr>
            <p:ph idx="1"/>
          </p:nvPr>
        </p:nvPicPr>
        <p:blipFill>
          <a:blip r:embed="rId5"/>
          <a:stretch>
            <a:fillRect/>
          </a:stretch>
        </p:blipFill>
        <p:spPr>
          <a:xfrm>
            <a:off x="4318809" y="126125"/>
            <a:ext cx="7025270" cy="425906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BF62A764-3D78-4644-B67B-A2235779BB55}"/>
              </a:ext>
            </a:extLst>
          </p:cNvPr>
          <p:cNvSpPr txBox="1">
            <a:spLocks/>
          </p:cNvSpPr>
          <p:nvPr/>
        </p:nvSpPr>
        <p:spPr>
          <a:xfrm>
            <a:off x="960215" y="0"/>
            <a:ext cx="1780674"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10.7</a:t>
            </a:r>
          </a:p>
        </p:txBody>
      </p:sp>
    </p:spTree>
    <p:extLst>
      <p:ext uri="{BB962C8B-B14F-4D97-AF65-F5344CB8AC3E}">
        <p14:creationId xmlns:p14="http://schemas.microsoft.com/office/powerpoint/2010/main" val="22530825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1563483" y="1828800"/>
            <a:ext cx="4706233" cy="4000919"/>
          </a:xfrm>
        </p:spPr>
        <p:txBody>
          <a:bodyPr vert="horz" lIns="91440" tIns="45720" rIns="91440" bIns="45720" rtlCol="0" anchor="t">
            <a:noAutofit/>
          </a:bodyPr>
          <a:lstStyle/>
          <a:p>
            <a:pPr algn="r"/>
            <a:r>
              <a:rPr lang="en-US" sz="3200" dirty="0"/>
              <a:t>Zoe </a:t>
            </a:r>
            <a:r>
              <a:rPr lang="en-US" sz="3200" dirty="0" err="1"/>
              <a:t>Deutch</a:t>
            </a:r>
            <a:r>
              <a:rPr lang="en-US" sz="3200" dirty="0"/>
              <a:t> plays this role in the movie based on the novel where she has to relive her last day over and over again.</a:t>
            </a:r>
            <a:br>
              <a:rPr lang="en-US" sz="3200" dirty="0"/>
            </a:br>
            <a:br>
              <a:rPr lang="en-US" sz="3200" dirty="0"/>
            </a:br>
            <a:r>
              <a:rPr lang="en-US" sz="3200" dirty="0"/>
              <a:t>Name the book character and the novel. </a:t>
            </a:r>
          </a:p>
        </p:txBody>
      </p:sp>
      <p:pic>
        <p:nvPicPr>
          <p:cNvPr id="6" name="Content Placeholder 5">
            <a:extLst>
              <a:ext uri="{FF2B5EF4-FFF2-40B4-BE49-F238E27FC236}">
                <a16:creationId xmlns:a16="http://schemas.microsoft.com/office/drawing/2014/main" id="{CEA05122-D3CE-1745-9BA3-7BAAC788EED9}"/>
              </a:ext>
            </a:extLst>
          </p:cNvPr>
          <p:cNvPicPr>
            <a:picLocks noGrp="1" noChangeAspect="1"/>
          </p:cNvPicPr>
          <p:nvPr>
            <p:ph idx="1"/>
          </p:nvPr>
        </p:nvPicPr>
        <p:blipFill>
          <a:blip r:embed="rId5"/>
          <a:stretch>
            <a:fillRect/>
          </a:stretch>
        </p:blipFill>
        <p:spPr>
          <a:xfrm>
            <a:off x="6513979" y="2322643"/>
            <a:ext cx="4441578" cy="247703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FB15626-7FE7-E343-87DF-131412E949F5}"/>
              </a:ext>
            </a:extLst>
          </p:cNvPr>
          <p:cNvSpPr txBox="1">
            <a:spLocks/>
          </p:cNvSpPr>
          <p:nvPr/>
        </p:nvSpPr>
        <p:spPr>
          <a:xfrm>
            <a:off x="960215" y="0"/>
            <a:ext cx="1780674"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10.8</a:t>
            </a:r>
          </a:p>
        </p:txBody>
      </p:sp>
    </p:spTree>
    <p:extLst>
      <p:ext uri="{BB962C8B-B14F-4D97-AF65-F5344CB8AC3E}">
        <p14:creationId xmlns:p14="http://schemas.microsoft.com/office/powerpoint/2010/main" val="379278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1.9</a:t>
            </a:r>
          </a:p>
        </p:txBody>
      </p:sp>
      <p:sp>
        <p:nvSpPr>
          <p:cNvPr id="2" name="Rectangle 1">
            <a:extLst>
              <a:ext uri="{FF2B5EF4-FFF2-40B4-BE49-F238E27FC236}">
                <a16:creationId xmlns:a16="http://schemas.microsoft.com/office/drawing/2014/main" id="{A7FADC42-4172-244E-BC96-3981FD7BF97D}"/>
              </a:ext>
            </a:extLst>
          </p:cNvPr>
          <p:cNvSpPr/>
          <p:nvPr/>
        </p:nvSpPr>
        <p:spPr>
          <a:xfrm>
            <a:off x="3048000" y="2274838"/>
            <a:ext cx="6096000" cy="2308324"/>
          </a:xfrm>
          <a:prstGeom prst="rect">
            <a:avLst/>
          </a:prstGeom>
        </p:spPr>
        <p:txBody>
          <a:bodyPr>
            <a:spAutoFit/>
          </a:bodyPr>
          <a:lstStyle/>
          <a:p>
            <a:pPr algn="ctr"/>
            <a:r>
              <a:rPr lang="en-US" sz="3600" i="1" dirty="0">
                <a:ea typeface="DengXian" panose="02010600030101010101" pitchFamily="2" charset="-122"/>
              </a:rPr>
              <a:t>What does Uncle Henrik use to hide the smell of human cargo from the German search dogs</a:t>
            </a:r>
            <a:r>
              <a:rPr lang="en-US" sz="3600" dirty="0"/>
              <a:t> ?</a:t>
            </a:r>
          </a:p>
        </p:txBody>
      </p:sp>
    </p:spTree>
    <p:extLst>
      <p:ext uri="{BB962C8B-B14F-4D97-AF65-F5344CB8AC3E}">
        <p14:creationId xmlns:p14="http://schemas.microsoft.com/office/powerpoint/2010/main" val="15295746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1926216" y="5331273"/>
            <a:ext cx="8397362" cy="1280664"/>
          </a:xfrm>
        </p:spPr>
        <p:txBody>
          <a:bodyPr vert="horz" lIns="91440" tIns="45720" rIns="91440" bIns="45720" rtlCol="0" anchor="t">
            <a:noAutofit/>
          </a:bodyPr>
          <a:lstStyle/>
          <a:p>
            <a:pPr algn="r"/>
            <a:r>
              <a:rPr lang="en-US" sz="3200" dirty="0"/>
              <a:t>This book was published in 1962.  The movie adaptation came out last year. What is the name of the book and the author?</a:t>
            </a:r>
          </a:p>
        </p:txBody>
      </p:sp>
      <p:pic>
        <p:nvPicPr>
          <p:cNvPr id="6" name="Content Placeholder 5">
            <a:extLst>
              <a:ext uri="{FF2B5EF4-FFF2-40B4-BE49-F238E27FC236}">
                <a16:creationId xmlns:a16="http://schemas.microsoft.com/office/drawing/2014/main" id="{CEA05122-D3CE-1745-9BA3-7BAAC788EED9}"/>
              </a:ext>
            </a:extLst>
          </p:cNvPr>
          <p:cNvPicPr>
            <a:picLocks noGrp="1" noChangeAspect="1"/>
          </p:cNvPicPr>
          <p:nvPr>
            <p:ph idx="1"/>
          </p:nvPr>
        </p:nvPicPr>
        <p:blipFill>
          <a:blip r:embed="rId5"/>
          <a:stretch>
            <a:fillRect/>
          </a:stretch>
        </p:blipFill>
        <p:spPr>
          <a:xfrm>
            <a:off x="1551938" y="253116"/>
            <a:ext cx="9213975" cy="485269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D471A279-3C9E-2D4A-938A-56981C5E6794}"/>
              </a:ext>
            </a:extLst>
          </p:cNvPr>
          <p:cNvSpPr txBox="1">
            <a:spLocks/>
          </p:cNvSpPr>
          <p:nvPr/>
        </p:nvSpPr>
        <p:spPr>
          <a:xfrm>
            <a:off x="960215" y="0"/>
            <a:ext cx="1780674"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10.9</a:t>
            </a:r>
          </a:p>
        </p:txBody>
      </p:sp>
    </p:spTree>
    <p:extLst>
      <p:ext uri="{BB962C8B-B14F-4D97-AF65-F5344CB8AC3E}">
        <p14:creationId xmlns:p14="http://schemas.microsoft.com/office/powerpoint/2010/main" val="27944011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C4D73A5-F81C-4F29-B8E1-C8108AC5C0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C07372A-81DF-DC4A-8B03-EDC4056AEDB8}"/>
              </a:ext>
            </a:extLst>
          </p:cNvPr>
          <p:cNvSpPr>
            <a:spLocks noGrp="1"/>
          </p:cNvSpPr>
          <p:nvPr>
            <p:ph type="title"/>
          </p:nvPr>
        </p:nvSpPr>
        <p:spPr>
          <a:xfrm>
            <a:off x="1180604" y="3561159"/>
            <a:ext cx="4706233" cy="2848131"/>
          </a:xfrm>
        </p:spPr>
        <p:txBody>
          <a:bodyPr vert="horz" lIns="91440" tIns="45720" rIns="91440" bIns="45720" rtlCol="0" anchor="t">
            <a:noAutofit/>
          </a:bodyPr>
          <a:lstStyle/>
          <a:p>
            <a:pPr algn="r"/>
            <a:r>
              <a:rPr lang="en-US" sz="3200" dirty="0"/>
              <a:t>This 1987 Newberry Award winner has an old movie to go with it, even though it is a great read even today.  What is the name of this character and the novel?</a:t>
            </a:r>
          </a:p>
        </p:txBody>
      </p:sp>
      <p:pic>
        <p:nvPicPr>
          <p:cNvPr id="6" name="Content Placeholder 5">
            <a:extLst>
              <a:ext uri="{FF2B5EF4-FFF2-40B4-BE49-F238E27FC236}">
                <a16:creationId xmlns:a16="http://schemas.microsoft.com/office/drawing/2014/main" id="{CEA05122-D3CE-1745-9BA3-7BAAC788EED9}"/>
              </a:ext>
            </a:extLst>
          </p:cNvPr>
          <p:cNvPicPr>
            <a:picLocks noGrp="1" noChangeAspect="1"/>
          </p:cNvPicPr>
          <p:nvPr>
            <p:ph idx="1"/>
          </p:nvPr>
        </p:nvPicPr>
        <p:blipFill>
          <a:blip r:embed="rId5"/>
          <a:stretch>
            <a:fillRect/>
          </a:stretch>
        </p:blipFill>
        <p:spPr>
          <a:xfrm>
            <a:off x="5886837" y="244997"/>
            <a:ext cx="6088807" cy="405920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DDF0F352-C774-0540-B04B-965C86607FA2}"/>
              </a:ext>
            </a:extLst>
          </p:cNvPr>
          <p:cNvSpPr txBox="1">
            <a:spLocks/>
          </p:cNvSpPr>
          <p:nvPr/>
        </p:nvSpPr>
        <p:spPr>
          <a:xfrm>
            <a:off x="960215" y="0"/>
            <a:ext cx="2108662" cy="9552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sz="6000" dirty="0"/>
              <a:t>10.10</a:t>
            </a:r>
          </a:p>
        </p:txBody>
      </p:sp>
    </p:spTree>
    <p:extLst>
      <p:ext uri="{BB962C8B-B14F-4D97-AF65-F5344CB8AC3E}">
        <p14:creationId xmlns:p14="http://schemas.microsoft.com/office/powerpoint/2010/main" val="19136974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505EAC-C120-9043-9F3F-86E03301BBE1}"/>
              </a:ext>
            </a:extLst>
          </p:cNvPr>
          <p:cNvSpPr>
            <a:spLocks noGrp="1"/>
          </p:cNvSpPr>
          <p:nvPr>
            <p:ph type="body" sz="half" idx="2"/>
          </p:nvPr>
        </p:nvSpPr>
        <p:spPr>
          <a:xfrm>
            <a:off x="3615090" y="2710419"/>
            <a:ext cx="4961819" cy="718581"/>
          </a:xfrm>
        </p:spPr>
        <p:txBody>
          <a:bodyPr>
            <a:noAutofit/>
          </a:bodyPr>
          <a:lstStyle/>
          <a:p>
            <a:pPr algn="ctr"/>
            <a:r>
              <a:rPr lang="en-US" sz="4000" dirty="0"/>
              <a:t>END OF ROUND 10</a:t>
            </a:r>
          </a:p>
        </p:txBody>
      </p:sp>
    </p:spTree>
    <p:extLst>
      <p:ext uri="{BB962C8B-B14F-4D97-AF65-F5344CB8AC3E}">
        <p14:creationId xmlns:p14="http://schemas.microsoft.com/office/powerpoint/2010/main" val="41819367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24740" cy="1015663"/>
          </a:xfrm>
          <a:prstGeom prst="rect">
            <a:avLst/>
          </a:prstGeom>
        </p:spPr>
        <p:txBody>
          <a:bodyPr wrap="none">
            <a:spAutoFit/>
          </a:bodyPr>
          <a:lstStyle/>
          <a:p>
            <a:r>
              <a:rPr lang="en-US" sz="6000" dirty="0"/>
              <a:t>11.1</a:t>
            </a:r>
          </a:p>
        </p:txBody>
      </p:sp>
      <p:sp>
        <p:nvSpPr>
          <p:cNvPr id="2" name="Rectangle 1">
            <a:extLst>
              <a:ext uri="{FF2B5EF4-FFF2-40B4-BE49-F238E27FC236}">
                <a16:creationId xmlns:a16="http://schemas.microsoft.com/office/drawing/2014/main" id="{E231B2F4-6595-494A-BCD8-95533D80549B}"/>
              </a:ext>
            </a:extLst>
          </p:cNvPr>
          <p:cNvSpPr/>
          <p:nvPr/>
        </p:nvSpPr>
        <p:spPr>
          <a:xfrm>
            <a:off x="3356147" y="2767280"/>
            <a:ext cx="5479705" cy="1323439"/>
          </a:xfrm>
          <a:prstGeom prst="rect">
            <a:avLst/>
          </a:prstGeom>
        </p:spPr>
        <p:txBody>
          <a:bodyPr wrap="none">
            <a:spAutoFit/>
          </a:bodyPr>
          <a:lstStyle/>
          <a:p>
            <a:pPr marR="0" lvl="0">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What is Mare Barrow’s </a:t>
            </a:r>
          </a:p>
          <a:p>
            <a:pPr marR="0" lvl="0" algn="ctr">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superpower?</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413251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24740" cy="1015663"/>
          </a:xfrm>
          <a:prstGeom prst="rect">
            <a:avLst/>
          </a:prstGeom>
        </p:spPr>
        <p:txBody>
          <a:bodyPr wrap="none">
            <a:spAutoFit/>
          </a:bodyPr>
          <a:lstStyle/>
          <a:p>
            <a:r>
              <a:rPr lang="en-US" sz="6000" dirty="0"/>
              <a:t>11.2</a:t>
            </a:r>
          </a:p>
        </p:txBody>
      </p:sp>
      <p:sp>
        <p:nvSpPr>
          <p:cNvPr id="2" name="Rectangle 1">
            <a:extLst>
              <a:ext uri="{FF2B5EF4-FFF2-40B4-BE49-F238E27FC236}">
                <a16:creationId xmlns:a16="http://schemas.microsoft.com/office/drawing/2014/main" id="{C2DB5CCD-9535-5A48-94BC-5E1458CE2E8C}"/>
              </a:ext>
            </a:extLst>
          </p:cNvPr>
          <p:cNvSpPr/>
          <p:nvPr/>
        </p:nvSpPr>
        <p:spPr>
          <a:xfrm>
            <a:off x="3048000" y="2459504"/>
            <a:ext cx="6096000" cy="1938992"/>
          </a:xfrm>
          <a:prstGeom prst="rect">
            <a:avLst/>
          </a:prstGeom>
        </p:spPr>
        <p:txBody>
          <a:bodyPr>
            <a:spAutoFit/>
          </a:bodyPr>
          <a:lstStyle/>
          <a:p>
            <a:pPr marR="0" lvl="0" algn="ctr">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Who nominated Malala for the international peace prize of Kids Rights?</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310422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24740" cy="1015663"/>
          </a:xfrm>
          <a:prstGeom prst="rect">
            <a:avLst/>
          </a:prstGeom>
        </p:spPr>
        <p:txBody>
          <a:bodyPr wrap="none">
            <a:spAutoFit/>
          </a:bodyPr>
          <a:lstStyle/>
          <a:p>
            <a:r>
              <a:rPr lang="en-US" sz="6000" dirty="0"/>
              <a:t>11.3</a:t>
            </a:r>
          </a:p>
        </p:txBody>
      </p:sp>
      <p:sp>
        <p:nvSpPr>
          <p:cNvPr id="2" name="Rectangle 1">
            <a:extLst>
              <a:ext uri="{FF2B5EF4-FFF2-40B4-BE49-F238E27FC236}">
                <a16:creationId xmlns:a16="http://schemas.microsoft.com/office/drawing/2014/main" id="{F24257C1-5897-264C-B64D-8B29B5D2713C}"/>
              </a:ext>
            </a:extLst>
          </p:cNvPr>
          <p:cNvSpPr/>
          <p:nvPr/>
        </p:nvSpPr>
        <p:spPr>
          <a:xfrm>
            <a:off x="3048000" y="2151727"/>
            <a:ext cx="6096000" cy="2554545"/>
          </a:xfrm>
          <a:prstGeom prst="rect">
            <a:avLst/>
          </a:prstGeom>
        </p:spPr>
        <p:txBody>
          <a:bodyPr>
            <a:spAutoFit/>
          </a:bodyPr>
          <a:lstStyle/>
          <a:p>
            <a:pPr algn="ctr"/>
            <a:r>
              <a:rPr lang="en-US" sz="4000" i="1" dirty="0">
                <a:latin typeface="Arial" panose="020B0604020202020204" pitchFamily="34" charset="0"/>
                <a:ea typeface="DengXian" panose="02010600030101010101" pitchFamily="2" charset="-122"/>
              </a:rPr>
              <a:t>What is the collective title for the series that includes </a:t>
            </a:r>
            <a:r>
              <a:rPr lang="en-US" sz="4000" i="1" dirty="0" err="1">
                <a:latin typeface="Arial" panose="020B0604020202020204" pitchFamily="34" charset="0"/>
                <a:ea typeface="DengXian" panose="02010600030101010101" pitchFamily="2" charset="-122"/>
              </a:rPr>
              <a:t>Steelheart</a:t>
            </a:r>
            <a:r>
              <a:rPr lang="en-US" sz="4000" i="1" dirty="0">
                <a:latin typeface="Arial" panose="020B0604020202020204" pitchFamily="34" charset="0"/>
                <a:ea typeface="DengXian" panose="02010600030101010101" pitchFamily="2" charset="-122"/>
              </a:rPr>
              <a:t>, Firefight, and Calamity</a:t>
            </a:r>
            <a:r>
              <a:rPr lang="en-US" sz="4000" dirty="0"/>
              <a:t>?</a:t>
            </a:r>
          </a:p>
        </p:txBody>
      </p:sp>
    </p:spTree>
    <p:extLst>
      <p:ext uri="{BB962C8B-B14F-4D97-AF65-F5344CB8AC3E}">
        <p14:creationId xmlns:p14="http://schemas.microsoft.com/office/powerpoint/2010/main" val="25753770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24740" cy="1015663"/>
          </a:xfrm>
          <a:prstGeom prst="rect">
            <a:avLst/>
          </a:prstGeom>
        </p:spPr>
        <p:txBody>
          <a:bodyPr wrap="none">
            <a:spAutoFit/>
          </a:bodyPr>
          <a:lstStyle/>
          <a:p>
            <a:r>
              <a:rPr lang="en-US" sz="6000" dirty="0"/>
              <a:t>11.4</a:t>
            </a:r>
          </a:p>
        </p:txBody>
      </p:sp>
      <p:sp>
        <p:nvSpPr>
          <p:cNvPr id="2" name="Rectangle 1">
            <a:extLst>
              <a:ext uri="{FF2B5EF4-FFF2-40B4-BE49-F238E27FC236}">
                <a16:creationId xmlns:a16="http://schemas.microsoft.com/office/drawing/2014/main" id="{2ACC72EC-34E0-3E4A-91C3-B92BA5F750A2}"/>
              </a:ext>
            </a:extLst>
          </p:cNvPr>
          <p:cNvSpPr/>
          <p:nvPr/>
        </p:nvSpPr>
        <p:spPr>
          <a:xfrm>
            <a:off x="3048000" y="2151727"/>
            <a:ext cx="6096000" cy="2554545"/>
          </a:xfrm>
          <a:prstGeom prst="rect">
            <a:avLst/>
          </a:prstGeom>
        </p:spPr>
        <p:txBody>
          <a:bodyPr>
            <a:spAutoFit/>
          </a:bodyPr>
          <a:lstStyle/>
          <a:p>
            <a:pPr marR="0" lvl="0" algn="ctr">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What do the townspeople call the monsters that supposedly killed all the women of </a:t>
            </a:r>
            <a:r>
              <a:rPr lang="en-US" sz="4000" i="1" dirty="0" err="1">
                <a:latin typeface="Arial" panose="020B0604020202020204" pitchFamily="34" charset="0"/>
                <a:ea typeface="DengXian" panose="02010600030101010101" pitchFamily="2" charset="-122"/>
                <a:cs typeface="Times New Roman" panose="02020603050405020304" pitchFamily="18" charset="0"/>
              </a:rPr>
              <a:t>Prentisstown</a:t>
            </a:r>
            <a:r>
              <a:rPr lang="en-US" sz="4000" i="1" dirty="0">
                <a:latin typeface="Arial" panose="020B0604020202020204" pitchFamily="34" charset="0"/>
                <a:ea typeface="DengXian" panose="02010600030101010101" pitchFamily="2" charset="-122"/>
                <a:cs typeface="Times New Roman" panose="02020603050405020304" pitchFamily="18" charset="0"/>
              </a:rPr>
              <a:t>?</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056530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24740" cy="1015663"/>
          </a:xfrm>
          <a:prstGeom prst="rect">
            <a:avLst/>
          </a:prstGeom>
        </p:spPr>
        <p:txBody>
          <a:bodyPr wrap="none">
            <a:spAutoFit/>
          </a:bodyPr>
          <a:lstStyle/>
          <a:p>
            <a:r>
              <a:rPr lang="en-US" sz="6000" dirty="0"/>
              <a:t>11.5</a:t>
            </a:r>
          </a:p>
        </p:txBody>
      </p:sp>
      <p:sp>
        <p:nvSpPr>
          <p:cNvPr id="2" name="Rectangle 1">
            <a:extLst>
              <a:ext uri="{FF2B5EF4-FFF2-40B4-BE49-F238E27FC236}">
                <a16:creationId xmlns:a16="http://schemas.microsoft.com/office/drawing/2014/main" id="{97F88514-B85B-9C47-9A89-0BA8488B544B}"/>
              </a:ext>
            </a:extLst>
          </p:cNvPr>
          <p:cNvSpPr/>
          <p:nvPr/>
        </p:nvSpPr>
        <p:spPr>
          <a:xfrm>
            <a:off x="3048000" y="2459504"/>
            <a:ext cx="6096000" cy="1938992"/>
          </a:xfrm>
          <a:prstGeom prst="rect">
            <a:avLst/>
          </a:prstGeom>
        </p:spPr>
        <p:txBody>
          <a:bodyPr>
            <a:spAutoFit/>
          </a:bodyPr>
          <a:lstStyle/>
          <a:p>
            <a:pPr marR="0" lvl="0" algn="ctr">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What event leads Mickey </a:t>
            </a:r>
            <a:r>
              <a:rPr lang="en-US" sz="4000" i="1" dirty="0" err="1">
                <a:latin typeface="Arial" panose="020B0604020202020204" pitchFamily="34" charset="0"/>
                <a:ea typeface="DengXian" panose="02010600030101010101" pitchFamily="2" charset="-122"/>
                <a:cs typeface="Times New Roman" panose="02020603050405020304" pitchFamily="18" charset="0"/>
              </a:rPr>
              <a:t>Bolitar’s</a:t>
            </a:r>
            <a:r>
              <a:rPr lang="en-US" sz="4000" i="1" dirty="0">
                <a:latin typeface="Arial" panose="020B0604020202020204" pitchFamily="34" charset="0"/>
                <a:ea typeface="DengXian" panose="02010600030101010101" pitchFamily="2" charset="-122"/>
                <a:cs typeface="Times New Roman" panose="02020603050405020304" pitchFamily="18" charset="0"/>
              </a:rPr>
              <a:t> investigation into a seedy underworld?</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093945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24740" cy="1015663"/>
          </a:xfrm>
          <a:prstGeom prst="rect">
            <a:avLst/>
          </a:prstGeom>
        </p:spPr>
        <p:txBody>
          <a:bodyPr wrap="none">
            <a:spAutoFit/>
          </a:bodyPr>
          <a:lstStyle/>
          <a:p>
            <a:r>
              <a:rPr lang="en-US" sz="6000" dirty="0"/>
              <a:t>11.6</a:t>
            </a:r>
          </a:p>
        </p:txBody>
      </p:sp>
      <p:sp>
        <p:nvSpPr>
          <p:cNvPr id="2" name="Rectangle 1">
            <a:extLst>
              <a:ext uri="{FF2B5EF4-FFF2-40B4-BE49-F238E27FC236}">
                <a16:creationId xmlns:a16="http://schemas.microsoft.com/office/drawing/2014/main" id="{2D9C4792-88C1-4B4B-9264-B8BD582902C4}"/>
              </a:ext>
            </a:extLst>
          </p:cNvPr>
          <p:cNvSpPr/>
          <p:nvPr/>
        </p:nvSpPr>
        <p:spPr>
          <a:xfrm>
            <a:off x="3048000" y="2459504"/>
            <a:ext cx="6096000" cy="1938992"/>
          </a:xfrm>
          <a:prstGeom prst="rect">
            <a:avLst/>
          </a:prstGeom>
        </p:spPr>
        <p:txBody>
          <a:bodyPr>
            <a:spAutoFit/>
          </a:bodyPr>
          <a:lstStyle/>
          <a:p>
            <a:pPr marR="0" lvl="0" algn="ctr">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What does Joe do that makes Emmie feel “like a puddle of slime”?</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525665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24740" cy="1015663"/>
          </a:xfrm>
          <a:prstGeom prst="rect">
            <a:avLst/>
          </a:prstGeom>
        </p:spPr>
        <p:txBody>
          <a:bodyPr wrap="none">
            <a:spAutoFit/>
          </a:bodyPr>
          <a:lstStyle/>
          <a:p>
            <a:r>
              <a:rPr lang="en-US" sz="6000" dirty="0"/>
              <a:t>11.7</a:t>
            </a:r>
          </a:p>
        </p:txBody>
      </p:sp>
      <p:sp>
        <p:nvSpPr>
          <p:cNvPr id="2" name="Rectangle 1">
            <a:extLst>
              <a:ext uri="{FF2B5EF4-FFF2-40B4-BE49-F238E27FC236}">
                <a16:creationId xmlns:a16="http://schemas.microsoft.com/office/drawing/2014/main" id="{C0422829-DE10-C34D-90E1-A1FF41AE601D}"/>
              </a:ext>
            </a:extLst>
          </p:cNvPr>
          <p:cNvSpPr/>
          <p:nvPr/>
        </p:nvSpPr>
        <p:spPr>
          <a:xfrm>
            <a:off x="3048000" y="2459504"/>
            <a:ext cx="6096000" cy="1938992"/>
          </a:xfrm>
          <a:prstGeom prst="rect">
            <a:avLst/>
          </a:prstGeom>
        </p:spPr>
        <p:txBody>
          <a:bodyPr>
            <a:spAutoFit/>
          </a:bodyPr>
          <a:lstStyle/>
          <a:p>
            <a:pPr marR="0" lvl="0" algn="ctr">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In Legend, what was the first crime Day committed at the age of seven?</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6536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81871" cy="1015663"/>
          </a:xfrm>
          <a:prstGeom prst="rect">
            <a:avLst/>
          </a:prstGeom>
        </p:spPr>
        <p:txBody>
          <a:bodyPr wrap="none">
            <a:spAutoFit/>
          </a:bodyPr>
          <a:lstStyle/>
          <a:p>
            <a:r>
              <a:rPr lang="en-US" sz="6000" dirty="0"/>
              <a:t>1.10</a:t>
            </a:r>
          </a:p>
        </p:txBody>
      </p:sp>
      <p:sp>
        <p:nvSpPr>
          <p:cNvPr id="2" name="Rectangle 1">
            <a:extLst>
              <a:ext uri="{FF2B5EF4-FFF2-40B4-BE49-F238E27FC236}">
                <a16:creationId xmlns:a16="http://schemas.microsoft.com/office/drawing/2014/main" id="{B93E8AA5-9DD1-1148-A311-8D1711588029}"/>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ea typeface="DengXian" panose="02010600030101010101" pitchFamily="2" charset="-122"/>
                <a:cs typeface="Times New Roman" panose="02020603050405020304" pitchFamily="18" charset="0"/>
              </a:rPr>
              <a:t>Which German scientist discovered Nuclear fission in December, 1938?</a:t>
            </a:r>
            <a:endParaRPr lang="en-US" sz="3600" dirty="0">
              <a:effectLs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854551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24740" cy="1015663"/>
          </a:xfrm>
          <a:prstGeom prst="rect">
            <a:avLst/>
          </a:prstGeom>
        </p:spPr>
        <p:txBody>
          <a:bodyPr wrap="none">
            <a:spAutoFit/>
          </a:bodyPr>
          <a:lstStyle/>
          <a:p>
            <a:r>
              <a:rPr lang="en-US" sz="6000" dirty="0"/>
              <a:t>11.8</a:t>
            </a:r>
          </a:p>
        </p:txBody>
      </p:sp>
      <p:sp>
        <p:nvSpPr>
          <p:cNvPr id="2" name="Rectangle 1">
            <a:extLst>
              <a:ext uri="{FF2B5EF4-FFF2-40B4-BE49-F238E27FC236}">
                <a16:creationId xmlns:a16="http://schemas.microsoft.com/office/drawing/2014/main" id="{27461610-A1C9-594D-87B2-BB04D4644347}"/>
              </a:ext>
            </a:extLst>
          </p:cNvPr>
          <p:cNvSpPr/>
          <p:nvPr/>
        </p:nvSpPr>
        <p:spPr>
          <a:xfrm>
            <a:off x="3048000" y="1536174"/>
            <a:ext cx="6096000" cy="3785652"/>
          </a:xfrm>
          <a:prstGeom prst="rect">
            <a:avLst/>
          </a:prstGeom>
        </p:spPr>
        <p:txBody>
          <a:bodyPr>
            <a:spAutoFit/>
          </a:bodyPr>
          <a:lstStyle/>
          <a:p>
            <a:pPr marR="0" lvl="0" algn="ctr">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Which character, after being home-schooled, is starting 5</a:t>
            </a:r>
            <a:r>
              <a:rPr lang="en-US" sz="4000" i="1" baseline="30000" dirty="0">
                <a:latin typeface="Arial" panose="020B0604020202020204" pitchFamily="34" charset="0"/>
                <a:ea typeface="DengXian" panose="02010600030101010101" pitchFamily="2" charset="-122"/>
                <a:cs typeface="Times New Roman" panose="02020603050405020304" pitchFamily="18" charset="0"/>
              </a:rPr>
              <a:t>th</a:t>
            </a:r>
            <a:r>
              <a:rPr lang="en-US" sz="4000" i="1" dirty="0">
                <a:latin typeface="Arial" panose="020B0604020202020204" pitchFamily="34" charset="0"/>
                <a:ea typeface="DengXian" panose="02010600030101010101" pitchFamily="2" charset="-122"/>
                <a:cs typeface="Times New Roman" panose="02020603050405020304" pitchFamily="18" charset="0"/>
              </a:rPr>
              <a:t> grade at Beecher Prep because he wants to be “treated like a normal kid.”</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812984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24740" cy="1015663"/>
          </a:xfrm>
          <a:prstGeom prst="rect">
            <a:avLst/>
          </a:prstGeom>
        </p:spPr>
        <p:txBody>
          <a:bodyPr wrap="none">
            <a:spAutoFit/>
          </a:bodyPr>
          <a:lstStyle/>
          <a:p>
            <a:r>
              <a:rPr lang="en-US" sz="6000" dirty="0"/>
              <a:t>11.9</a:t>
            </a:r>
          </a:p>
        </p:txBody>
      </p:sp>
      <p:sp>
        <p:nvSpPr>
          <p:cNvPr id="2" name="Rectangle 1">
            <a:extLst>
              <a:ext uri="{FF2B5EF4-FFF2-40B4-BE49-F238E27FC236}">
                <a16:creationId xmlns:a16="http://schemas.microsoft.com/office/drawing/2014/main" id="{EB7DD205-1EF8-3E44-AAAE-1860FE10F481}"/>
              </a:ext>
            </a:extLst>
          </p:cNvPr>
          <p:cNvSpPr/>
          <p:nvPr/>
        </p:nvSpPr>
        <p:spPr>
          <a:xfrm>
            <a:off x="3048000" y="2459504"/>
            <a:ext cx="6096000" cy="1938992"/>
          </a:xfrm>
          <a:prstGeom prst="rect">
            <a:avLst/>
          </a:prstGeom>
        </p:spPr>
        <p:txBody>
          <a:bodyPr>
            <a:spAutoFit/>
          </a:bodyPr>
          <a:lstStyle/>
          <a:p>
            <a:pPr marR="0" lvl="0" algn="ctr">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What crop does Mark Whatley successfully plant on Mars?</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261074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2052741" cy="1015663"/>
          </a:xfrm>
          <a:prstGeom prst="rect">
            <a:avLst/>
          </a:prstGeom>
        </p:spPr>
        <p:txBody>
          <a:bodyPr wrap="none">
            <a:spAutoFit/>
          </a:bodyPr>
          <a:lstStyle/>
          <a:p>
            <a:r>
              <a:rPr lang="en-US" sz="6000" dirty="0"/>
              <a:t>11.10</a:t>
            </a:r>
          </a:p>
        </p:txBody>
      </p:sp>
      <p:sp>
        <p:nvSpPr>
          <p:cNvPr id="2" name="Rectangle 1">
            <a:extLst>
              <a:ext uri="{FF2B5EF4-FFF2-40B4-BE49-F238E27FC236}">
                <a16:creationId xmlns:a16="http://schemas.microsoft.com/office/drawing/2014/main" id="{30D9A17A-9FF6-B046-9E11-E3CD7D9B1365}"/>
              </a:ext>
            </a:extLst>
          </p:cNvPr>
          <p:cNvSpPr/>
          <p:nvPr/>
        </p:nvSpPr>
        <p:spPr>
          <a:xfrm>
            <a:off x="3048000" y="2459504"/>
            <a:ext cx="6096000" cy="1938992"/>
          </a:xfrm>
          <a:prstGeom prst="rect">
            <a:avLst/>
          </a:prstGeom>
        </p:spPr>
        <p:txBody>
          <a:bodyPr>
            <a:spAutoFit/>
          </a:bodyPr>
          <a:lstStyle/>
          <a:p>
            <a:pPr marR="0" lvl="0" algn="ctr">
              <a:spcBef>
                <a:spcPts val="0"/>
              </a:spcBef>
              <a:spcAft>
                <a:spcPts val="0"/>
              </a:spcAft>
            </a:pPr>
            <a:r>
              <a:rPr lang="en-US" sz="4000" i="1" dirty="0">
                <a:latin typeface="Arial" panose="020B0604020202020204" pitchFamily="34" charset="0"/>
                <a:ea typeface="DengXian" panose="02010600030101010101" pitchFamily="2" charset="-122"/>
                <a:cs typeface="Times New Roman" panose="02020603050405020304" pitchFamily="18" charset="0"/>
              </a:rPr>
              <a:t>Why does Hans </a:t>
            </a:r>
            <a:r>
              <a:rPr lang="en-US" sz="4000" i="1" dirty="0" err="1">
                <a:latin typeface="Arial" panose="020B0604020202020204" pitchFamily="34" charset="0"/>
                <a:ea typeface="DengXian" panose="02010600030101010101" pitchFamily="2" charset="-122"/>
                <a:cs typeface="Times New Roman" panose="02020603050405020304" pitchFamily="18" charset="0"/>
              </a:rPr>
              <a:t>Hubermann</a:t>
            </a:r>
            <a:r>
              <a:rPr lang="en-US" sz="4000" i="1" dirty="0">
                <a:latin typeface="Arial" panose="020B0604020202020204" pitchFamily="34" charset="0"/>
                <a:ea typeface="DengXian" panose="02010600030101010101" pitchFamily="2" charset="-122"/>
                <a:cs typeface="Times New Roman" panose="02020603050405020304" pitchFamily="18" charset="0"/>
              </a:rPr>
              <a:t> take in and protect Max Vandenburg?</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156845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0CA5-273C-6541-9AAA-F3A62E6558B1}"/>
              </a:ext>
            </a:extLst>
          </p:cNvPr>
          <p:cNvSpPr>
            <a:spLocks noGrp="1"/>
          </p:cNvSpPr>
          <p:nvPr>
            <p:ph type="title"/>
          </p:nvPr>
        </p:nvSpPr>
        <p:spPr>
          <a:xfrm>
            <a:off x="2216392" y="2890385"/>
            <a:ext cx="7958331" cy="1077229"/>
          </a:xfrm>
        </p:spPr>
        <p:txBody>
          <a:bodyPr/>
          <a:lstStyle/>
          <a:p>
            <a:pPr algn="ctr"/>
            <a:r>
              <a:rPr lang="en-US" dirty="0"/>
              <a:t>LET’S TALLY THE SCORES!</a:t>
            </a:r>
          </a:p>
        </p:txBody>
      </p:sp>
    </p:spTree>
    <p:extLst>
      <p:ext uri="{BB962C8B-B14F-4D97-AF65-F5344CB8AC3E}">
        <p14:creationId xmlns:p14="http://schemas.microsoft.com/office/powerpoint/2010/main" val="19595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0A3D-7545-174A-BA29-55E4462FEB27}"/>
              </a:ext>
            </a:extLst>
          </p:cNvPr>
          <p:cNvSpPr>
            <a:spLocks noGrp="1"/>
          </p:cNvSpPr>
          <p:nvPr>
            <p:ph type="title"/>
          </p:nvPr>
        </p:nvSpPr>
        <p:spPr>
          <a:xfrm>
            <a:off x="2315246" y="3094819"/>
            <a:ext cx="7958331" cy="668361"/>
          </a:xfrm>
        </p:spPr>
        <p:txBody>
          <a:bodyPr>
            <a:normAutofit/>
          </a:bodyPr>
          <a:lstStyle/>
          <a:p>
            <a:pPr algn="ctr"/>
            <a:r>
              <a:rPr lang="en-US" sz="4000" dirty="0"/>
              <a:t>END OF ROUND 1</a:t>
            </a:r>
          </a:p>
        </p:txBody>
      </p:sp>
    </p:spTree>
    <p:extLst>
      <p:ext uri="{BB962C8B-B14F-4D97-AF65-F5344CB8AC3E}">
        <p14:creationId xmlns:p14="http://schemas.microsoft.com/office/powerpoint/2010/main" val="203852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2.1</a:t>
            </a:r>
          </a:p>
        </p:txBody>
      </p:sp>
      <p:sp>
        <p:nvSpPr>
          <p:cNvPr id="4" name="Rectangle 3">
            <a:extLst>
              <a:ext uri="{FF2B5EF4-FFF2-40B4-BE49-F238E27FC236}">
                <a16:creationId xmlns:a16="http://schemas.microsoft.com/office/drawing/2014/main" id="{A7DE5DA3-2297-3640-84E1-A8C07E65F4DC}"/>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ea typeface="Times New Roman" panose="02020603050405020304" pitchFamily="18" charset="0"/>
                <a:cs typeface="Times New Roman" panose="02020603050405020304" pitchFamily="18" charset="0"/>
              </a:rPr>
              <a:t>In "The Fault in Our Stars”, who is the author of Hazel’s favorite novel?</a:t>
            </a:r>
            <a:endParaRPr lang="en-US" sz="3600" dirty="0">
              <a:effectLs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2732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2.2</a:t>
            </a:r>
          </a:p>
        </p:txBody>
      </p:sp>
      <p:sp>
        <p:nvSpPr>
          <p:cNvPr id="2" name="Rectangle 1">
            <a:extLst>
              <a:ext uri="{FF2B5EF4-FFF2-40B4-BE49-F238E27FC236}">
                <a16:creationId xmlns:a16="http://schemas.microsoft.com/office/drawing/2014/main" id="{4B378904-70E6-7645-BBCA-0DB945FFA865}"/>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ea typeface="DengXian" panose="02010600030101010101" pitchFamily="2" charset="-122"/>
                <a:cs typeface="Times New Roman" panose="02020603050405020304" pitchFamily="18" charset="0"/>
              </a:rPr>
              <a:t>Which three people did the singing sister ask Seth to murder?</a:t>
            </a:r>
            <a:endParaRPr lang="en-US" sz="3600" dirty="0">
              <a:effectLs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37885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2.3</a:t>
            </a:r>
          </a:p>
        </p:txBody>
      </p:sp>
      <p:sp>
        <p:nvSpPr>
          <p:cNvPr id="2" name="Rectangle 1">
            <a:extLst>
              <a:ext uri="{FF2B5EF4-FFF2-40B4-BE49-F238E27FC236}">
                <a16:creationId xmlns:a16="http://schemas.microsoft.com/office/drawing/2014/main" id="{1BB4E816-7DA9-5A46-A5C0-8FF839FCAB21}"/>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Sisters, what was Raina inspired to do because of her older cousin?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8713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2.4</a:t>
            </a:r>
          </a:p>
        </p:txBody>
      </p:sp>
      <p:sp>
        <p:nvSpPr>
          <p:cNvPr id="2" name="Rectangle 1">
            <a:extLst>
              <a:ext uri="{FF2B5EF4-FFF2-40B4-BE49-F238E27FC236}">
                <a16:creationId xmlns:a16="http://schemas.microsoft.com/office/drawing/2014/main" id="{D170DAE0-8E8F-7648-B804-DD92E5419E2C}"/>
              </a:ext>
            </a:extLst>
          </p:cNvPr>
          <p:cNvSpPr/>
          <p:nvPr/>
        </p:nvSpPr>
        <p:spPr>
          <a:xfrm>
            <a:off x="2934461" y="2828835"/>
            <a:ext cx="6323078" cy="1200329"/>
          </a:xfrm>
          <a:prstGeom prst="rect">
            <a:avLst/>
          </a:prstGeom>
        </p:spPr>
        <p:txBody>
          <a:bodyPr wrap="none">
            <a:spAutoFit/>
          </a:bodyPr>
          <a:lstStyle/>
          <a:p>
            <a:pPr marR="0" lvl="0">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Why do the Ares 3 crew have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to leave Mars early?</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611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2.5</a:t>
            </a:r>
          </a:p>
        </p:txBody>
      </p:sp>
      <p:sp>
        <p:nvSpPr>
          <p:cNvPr id="2" name="Rectangle 1">
            <a:extLst>
              <a:ext uri="{FF2B5EF4-FFF2-40B4-BE49-F238E27FC236}">
                <a16:creationId xmlns:a16="http://schemas.microsoft.com/office/drawing/2014/main" id="{4248B626-3F20-224C-B624-8A3A3BE4C9C4}"/>
              </a:ext>
            </a:extLst>
          </p:cNvPr>
          <p:cNvSpPr/>
          <p:nvPr/>
        </p:nvSpPr>
        <p:spPr>
          <a:xfrm>
            <a:off x="2804875" y="2828835"/>
            <a:ext cx="6582250"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Why isn't </a:t>
            </a:r>
            <a:r>
              <a:rPr lang="en-US" sz="3600" i="1" dirty="0" err="1">
                <a:latin typeface="Arial" panose="020B0604020202020204" pitchFamily="34" charset="0"/>
                <a:ea typeface="DengXian" panose="02010600030101010101" pitchFamily="2" charset="-122"/>
                <a:cs typeface="Times New Roman" panose="02020603050405020304" pitchFamily="18" charset="0"/>
              </a:rPr>
              <a:t>Fenoglio</a:t>
            </a:r>
            <a:r>
              <a:rPr lang="en-US" sz="3600" i="1" dirty="0">
                <a:latin typeface="Arial" panose="020B0604020202020204" pitchFamily="34" charset="0"/>
                <a:ea typeface="DengXian" panose="02010600030101010101" pitchFamily="2" charset="-122"/>
                <a:cs typeface="Times New Roman" panose="02020603050405020304" pitchFamily="18" charset="0"/>
              </a:rPr>
              <a:t> afraid when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he meets Capricorn?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32057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2.6</a:t>
            </a:r>
          </a:p>
        </p:txBody>
      </p:sp>
      <p:sp>
        <p:nvSpPr>
          <p:cNvPr id="2" name="Rectangle 1">
            <a:extLst>
              <a:ext uri="{FF2B5EF4-FFF2-40B4-BE49-F238E27FC236}">
                <a16:creationId xmlns:a16="http://schemas.microsoft.com/office/drawing/2014/main" id="{A030D5BE-11F8-6A45-A557-658F07BDF807}"/>
              </a:ext>
            </a:extLst>
          </p:cNvPr>
          <p:cNvSpPr/>
          <p:nvPr/>
        </p:nvSpPr>
        <p:spPr>
          <a:xfrm>
            <a:off x="3048000" y="2551837"/>
            <a:ext cx="6096000" cy="1754326"/>
          </a:xfrm>
          <a:prstGeom prst="rect">
            <a:avLst/>
          </a:prstGeom>
        </p:spPr>
        <p:txBody>
          <a:bodyPr>
            <a:spAutoFit/>
          </a:bodyPr>
          <a:lstStyle/>
          <a:p>
            <a:pPr algn="ctr"/>
            <a:r>
              <a:rPr lang="en-US" sz="3600" i="1" dirty="0">
                <a:latin typeface="Arial" panose="020B0604020202020204" pitchFamily="34" charset="0"/>
                <a:ea typeface="DengXian" panose="02010600030101010101" pitchFamily="2" charset="-122"/>
                <a:cs typeface="Times New Roman" panose="02020603050405020304" pitchFamily="18" charset="0"/>
              </a:rPr>
              <a:t>How much money did Jairo earn when he became the millionth customer?</a:t>
            </a:r>
            <a:r>
              <a:rPr lang="en-US" sz="3600" i="1" dirty="0"/>
              <a:t> </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0455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4E4-27AD-2E42-AC3D-D957D7963217}"/>
              </a:ext>
            </a:extLst>
          </p:cNvPr>
          <p:cNvSpPr>
            <a:spLocks noGrp="1"/>
          </p:cNvSpPr>
          <p:nvPr>
            <p:ph type="title"/>
          </p:nvPr>
        </p:nvSpPr>
        <p:spPr/>
        <p:txBody>
          <a:bodyPr>
            <a:normAutofit/>
          </a:bodyPr>
          <a:lstStyle/>
          <a:p>
            <a:pPr algn="ctr"/>
            <a:r>
              <a:rPr lang="en-US" sz="4800" dirty="0"/>
              <a:t>PROCEDURES</a:t>
            </a:r>
          </a:p>
        </p:txBody>
      </p:sp>
      <p:sp>
        <p:nvSpPr>
          <p:cNvPr id="3" name="Content Placeholder 2">
            <a:extLst>
              <a:ext uri="{FF2B5EF4-FFF2-40B4-BE49-F238E27FC236}">
                <a16:creationId xmlns:a16="http://schemas.microsoft.com/office/drawing/2014/main" id="{77CE64EE-A48E-3542-843C-B747EEC4498E}"/>
              </a:ext>
            </a:extLst>
          </p:cNvPr>
          <p:cNvSpPr>
            <a:spLocks noGrp="1"/>
          </p:cNvSpPr>
          <p:nvPr>
            <p:ph idx="1"/>
          </p:nvPr>
        </p:nvSpPr>
        <p:spPr>
          <a:xfrm>
            <a:off x="1298531" y="1885285"/>
            <a:ext cx="9594937" cy="4860098"/>
          </a:xfrm>
        </p:spPr>
        <p:txBody>
          <a:bodyPr>
            <a:normAutofit fontScale="55000" lnSpcReduction="20000"/>
          </a:bodyPr>
          <a:lstStyle/>
          <a:p>
            <a:pPr marL="285750" indent="-285750">
              <a:buFont typeface="Arial" charset="0"/>
              <a:buChar char="•"/>
            </a:pPr>
            <a:r>
              <a:rPr lang="en-US" sz="4400" dirty="0"/>
              <a:t>There will be 11 rounds: Ten on books, One on actors to characters</a:t>
            </a:r>
          </a:p>
          <a:p>
            <a:pPr marL="285750" indent="-285750">
              <a:buFont typeface="Arial" charset="0"/>
              <a:buChar char="•"/>
            </a:pPr>
            <a:r>
              <a:rPr lang="en-US" sz="4400" dirty="0"/>
              <a:t>Each question will be read out loud and the question displayed on screen</a:t>
            </a:r>
          </a:p>
          <a:p>
            <a:pPr marL="285750" indent="-285750">
              <a:buFont typeface="Arial" charset="0"/>
              <a:buChar char="•"/>
            </a:pPr>
            <a:r>
              <a:rPr lang="en-US" sz="4400" dirty="0"/>
              <a:t>After question is read, competitors have fifteen seconds to write their answer</a:t>
            </a:r>
          </a:p>
          <a:p>
            <a:pPr marL="285750" indent="-285750">
              <a:buFont typeface="Arial" charset="0"/>
              <a:buChar char="•"/>
            </a:pPr>
            <a:r>
              <a:rPr lang="en-US" sz="4400" dirty="0"/>
              <a:t>Audience participation between each round while scores are tallied </a:t>
            </a:r>
          </a:p>
          <a:p>
            <a:pPr marL="285750" indent="-285750">
              <a:buFont typeface="Arial" charset="0"/>
              <a:buChar char="•"/>
            </a:pPr>
            <a:r>
              <a:rPr lang="en-US" sz="4400" dirty="0"/>
              <a:t>Schools can sub in alternates between each round</a:t>
            </a:r>
          </a:p>
          <a:p>
            <a:pPr marL="285750" indent="-285750">
              <a:buFont typeface="Arial" charset="0"/>
              <a:buChar char="•"/>
            </a:pPr>
            <a:r>
              <a:rPr lang="en-US" sz="4400" dirty="0"/>
              <a:t>Short Break after round 3 and round 6</a:t>
            </a:r>
          </a:p>
          <a:p>
            <a:pPr marL="285750" indent="-285750">
              <a:buFont typeface="Arial" charset="0"/>
              <a:buChar char="•"/>
            </a:pPr>
            <a:r>
              <a:rPr lang="en-US" sz="4400" dirty="0"/>
              <a:t>No cellphones or books are allowed at tables.  Water bottles only.</a:t>
            </a:r>
          </a:p>
          <a:p>
            <a:endParaRPr lang="en-US" dirty="0"/>
          </a:p>
        </p:txBody>
      </p:sp>
    </p:spTree>
    <p:extLst>
      <p:ext uri="{BB962C8B-B14F-4D97-AF65-F5344CB8AC3E}">
        <p14:creationId xmlns:p14="http://schemas.microsoft.com/office/powerpoint/2010/main" val="225251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2.7</a:t>
            </a:r>
          </a:p>
        </p:txBody>
      </p:sp>
      <p:sp>
        <p:nvSpPr>
          <p:cNvPr id="2" name="Rectangle 1">
            <a:extLst>
              <a:ext uri="{FF2B5EF4-FFF2-40B4-BE49-F238E27FC236}">
                <a16:creationId xmlns:a16="http://schemas.microsoft.com/office/drawing/2014/main" id="{AE1928D7-B518-1940-A3CD-5A4B4BF45C16}"/>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Simon’s, of Simon vs. the Homo sapiens Agenda, favorite food?</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6154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2.8</a:t>
            </a:r>
          </a:p>
        </p:txBody>
      </p:sp>
      <p:sp>
        <p:nvSpPr>
          <p:cNvPr id="2" name="Rectangle 1">
            <a:extLst>
              <a:ext uri="{FF2B5EF4-FFF2-40B4-BE49-F238E27FC236}">
                <a16:creationId xmlns:a16="http://schemas.microsoft.com/office/drawing/2014/main" id="{2FA0E2AC-BB23-4845-994C-449DF754A2A4}"/>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was the word Suzy mentioned repeatedly while she was presenting her science report?</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4941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2.9</a:t>
            </a:r>
          </a:p>
        </p:txBody>
      </p:sp>
      <p:sp>
        <p:nvSpPr>
          <p:cNvPr id="2" name="Rectangle 1">
            <a:extLst>
              <a:ext uri="{FF2B5EF4-FFF2-40B4-BE49-F238E27FC236}">
                <a16:creationId xmlns:a16="http://schemas.microsoft.com/office/drawing/2014/main" id="{53913466-4A0C-464C-9EFF-85847E0E1259}"/>
              </a:ext>
            </a:extLst>
          </p:cNvPr>
          <p:cNvSpPr/>
          <p:nvPr/>
        </p:nvSpPr>
        <p:spPr>
          <a:xfrm>
            <a:off x="2955717" y="2828835"/>
            <a:ext cx="6280565"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the name of Russia’s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last royal family? </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5803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81871" cy="1015663"/>
          </a:xfrm>
          <a:prstGeom prst="rect">
            <a:avLst/>
          </a:prstGeom>
        </p:spPr>
        <p:txBody>
          <a:bodyPr wrap="none">
            <a:spAutoFit/>
          </a:bodyPr>
          <a:lstStyle/>
          <a:p>
            <a:r>
              <a:rPr lang="en-US" sz="6000" dirty="0"/>
              <a:t>2.10</a:t>
            </a:r>
          </a:p>
        </p:txBody>
      </p:sp>
      <p:sp>
        <p:nvSpPr>
          <p:cNvPr id="2" name="Rectangle 1">
            <a:extLst>
              <a:ext uri="{FF2B5EF4-FFF2-40B4-BE49-F238E27FC236}">
                <a16:creationId xmlns:a16="http://schemas.microsoft.com/office/drawing/2014/main" id="{94424356-4B8D-594E-AED5-5F5F3593A8AB}"/>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does Yael have tattooed on her arm as a constant reminder of the loved ones she’s lost?</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81514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A6F1-0942-4E47-AEB7-79017EEDE30F}"/>
              </a:ext>
            </a:extLst>
          </p:cNvPr>
          <p:cNvSpPr>
            <a:spLocks noGrp="1"/>
          </p:cNvSpPr>
          <p:nvPr>
            <p:ph type="title"/>
          </p:nvPr>
        </p:nvSpPr>
        <p:spPr>
          <a:xfrm>
            <a:off x="2116834" y="2778959"/>
            <a:ext cx="7958331" cy="650041"/>
          </a:xfrm>
        </p:spPr>
        <p:txBody>
          <a:bodyPr/>
          <a:lstStyle/>
          <a:p>
            <a:pPr algn="ctr"/>
            <a:r>
              <a:rPr lang="en-US" dirty="0"/>
              <a:t>END OF ROUND 2</a:t>
            </a:r>
          </a:p>
        </p:txBody>
      </p:sp>
    </p:spTree>
    <p:extLst>
      <p:ext uri="{BB962C8B-B14F-4D97-AF65-F5344CB8AC3E}">
        <p14:creationId xmlns:p14="http://schemas.microsoft.com/office/powerpoint/2010/main" val="3963191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3.1</a:t>
            </a:r>
          </a:p>
        </p:txBody>
      </p:sp>
      <p:sp>
        <p:nvSpPr>
          <p:cNvPr id="2" name="Rectangle 1">
            <a:extLst>
              <a:ext uri="{FF2B5EF4-FFF2-40B4-BE49-F238E27FC236}">
                <a16:creationId xmlns:a16="http://schemas.microsoft.com/office/drawing/2014/main" id="{D9E8E3FB-A012-1648-9CFB-14C105A3B1F8}"/>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In “Russian Roulette,” what does "</a:t>
            </a:r>
            <a:r>
              <a:rPr lang="en-US" sz="3600" i="1" dirty="0" err="1">
                <a:latin typeface="Arial" panose="020B0604020202020204" pitchFamily="34" charset="0"/>
                <a:ea typeface="Times New Roman" panose="02020603050405020304" pitchFamily="18" charset="0"/>
                <a:cs typeface="Times New Roman" panose="02020603050405020304" pitchFamily="18" charset="0"/>
              </a:rPr>
              <a:t>Yassen</a:t>
            </a:r>
            <a:r>
              <a:rPr lang="en-US" sz="3600" i="1" dirty="0">
                <a:latin typeface="Arial" panose="020B0604020202020204" pitchFamily="34" charset="0"/>
                <a:ea typeface="Times New Roman" panose="02020603050405020304" pitchFamily="18" charset="0"/>
                <a:cs typeface="Times New Roman" panose="02020603050405020304" pitchFamily="18" charset="0"/>
              </a:rPr>
              <a:t>" mean in Russian?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83184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3.2</a:t>
            </a:r>
          </a:p>
        </p:txBody>
      </p:sp>
      <p:sp>
        <p:nvSpPr>
          <p:cNvPr id="2" name="Rectangle 1">
            <a:extLst>
              <a:ext uri="{FF2B5EF4-FFF2-40B4-BE49-F238E27FC236}">
                <a16:creationId xmlns:a16="http://schemas.microsoft.com/office/drawing/2014/main" id="{DF61808C-73A6-474B-BAED-494255EF0F85}"/>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the day and date that Samantha Kingston relives over and over? </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62593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3.3</a:t>
            </a:r>
          </a:p>
        </p:txBody>
      </p:sp>
      <p:sp>
        <p:nvSpPr>
          <p:cNvPr id="2" name="Rectangle 1">
            <a:extLst>
              <a:ext uri="{FF2B5EF4-FFF2-40B4-BE49-F238E27FC236}">
                <a16:creationId xmlns:a16="http://schemas.microsoft.com/office/drawing/2014/main" id="{D8F2CA62-E040-244D-BC8A-9E9A976B98D6}"/>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Raina loses two teeth.  One is pushed into the back of her mouth.  Where’d the other go?</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5721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3.4</a:t>
            </a:r>
          </a:p>
        </p:txBody>
      </p:sp>
      <p:sp>
        <p:nvSpPr>
          <p:cNvPr id="2" name="Rectangle 1">
            <a:extLst>
              <a:ext uri="{FF2B5EF4-FFF2-40B4-BE49-F238E27FC236}">
                <a16:creationId xmlns:a16="http://schemas.microsoft.com/office/drawing/2014/main" id="{BD83B859-7B84-844F-99D6-749BA616C5EE}"/>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Name one person who goes on the journey to the center of the Earth.</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17877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3.5</a:t>
            </a:r>
          </a:p>
        </p:txBody>
      </p:sp>
      <p:sp>
        <p:nvSpPr>
          <p:cNvPr id="2" name="Rectangle 1">
            <a:extLst>
              <a:ext uri="{FF2B5EF4-FFF2-40B4-BE49-F238E27FC236}">
                <a16:creationId xmlns:a16="http://schemas.microsoft.com/office/drawing/2014/main" id="{5530405C-19C0-AB48-A7D3-004538D28A46}"/>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the one thing that Meg has that IT does not have?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7065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E1D3D-2155-DE48-9B5B-9B9E894D9541}"/>
              </a:ext>
            </a:extLst>
          </p:cNvPr>
          <p:cNvSpPr>
            <a:spLocks noGrp="1"/>
          </p:cNvSpPr>
          <p:nvPr>
            <p:ph idx="1"/>
          </p:nvPr>
        </p:nvSpPr>
        <p:spPr>
          <a:xfrm>
            <a:off x="2248795" y="2542402"/>
            <a:ext cx="7796540" cy="1773195"/>
          </a:xfrm>
        </p:spPr>
        <p:txBody>
          <a:bodyPr/>
          <a:lstStyle/>
          <a:p>
            <a:pPr marL="0" indent="0" algn="ctr">
              <a:buNone/>
            </a:pPr>
            <a:r>
              <a:rPr lang="en-US" sz="3600" i="1" dirty="0"/>
              <a:t>In "Along For the Ride," why doesn't Auden sleep at night?</a:t>
            </a:r>
            <a:endParaRPr lang="en-US" sz="3600" dirty="0"/>
          </a:p>
        </p:txBody>
      </p:sp>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1.1</a:t>
            </a:r>
          </a:p>
        </p:txBody>
      </p:sp>
    </p:spTree>
    <p:extLst>
      <p:ext uri="{BB962C8B-B14F-4D97-AF65-F5344CB8AC3E}">
        <p14:creationId xmlns:p14="http://schemas.microsoft.com/office/powerpoint/2010/main" val="3873228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3.6</a:t>
            </a:r>
          </a:p>
        </p:txBody>
      </p:sp>
      <p:sp>
        <p:nvSpPr>
          <p:cNvPr id="2" name="Rectangle 1">
            <a:extLst>
              <a:ext uri="{FF2B5EF4-FFF2-40B4-BE49-F238E27FC236}">
                <a16:creationId xmlns:a16="http://schemas.microsoft.com/office/drawing/2014/main" id="{DF916F4D-DB6A-6A45-B665-6AC51F52DCC7}"/>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Which of Emily’s bones did Anya accidentally take from Emily’s skeleton?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11657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3.7</a:t>
            </a:r>
          </a:p>
        </p:txBody>
      </p:sp>
      <p:sp>
        <p:nvSpPr>
          <p:cNvPr id="2" name="Rectangle 1">
            <a:extLst>
              <a:ext uri="{FF2B5EF4-FFF2-40B4-BE49-F238E27FC236}">
                <a16:creationId xmlns:a16="http://schemas.microsoft.com/office/drawing/2014/main" id="{7B8AE42A-EC4A-8347-8B88-B437BE2DA772}"/>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Ship Breaker, what is the valuable metal the </a:t>
            </a:r>
            <a:r>
              <a:rPr lang="en-US" sz="3600" i="1" dirty="0" err="1">
                <a:latin typeface="Arial" panose="020B0604020202020204" pitchFamily="34" charset="0"/>
                <a:ea typeface="DengXian" panose="02010600030101010101" pitchFamily="2" charset="-122"/>
                <a:cs typeface="Times New Roman" panose="02020603050405020304" pitchFamily="18" charset="0"/>
              </a:rPr>
              <a:t>Nailer</a:t>
            </a:r>
            <a:r>
              <a:rPr lang="en-US" sz="3600" i="1" dirty="0">
                <a:latin typeface="Arial" panose="020B0604020202020204" pitchFamily="34" charset="0"/>
                <a:ea typeface="DengXian" panose="02010600030101010101" pitchFamily="2" charset="-122"/>
                <a:cs typeface="Times New Roman" panose="02020603050405020304" pitchFamily="18" charset="0"/>
              </a:rPr>
              <a:t> collects?</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61517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3.8</a:t>
            </a:r>
          </a:p>
        </p:txBody>
      </p:sp>
      <p:sp>
        <p:nvSpPr>
          <p:cNvPr id="2" name="Rectangle 1">
            <a:extLst>
              <a:ext uri="{FF2B5EF4-FFF2-40B4-BE49-F238E27FC236}">
                <a16:creationId xmlns:a16="http://schemas.microsoft.com/office/drawing/2014/main" id="{1C32A9BD-4642-9F41-AF61-D3AF5C18EEF9}"/>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the book The War that Saved My Life, what is Ada’s birth defect?</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11551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3.9</a:t>
            </a:r>
          </a:p>
        </p:txBody>
      </p:sp>
      <p:sp>
        <p:nvSpPr>
          <p:cNvPr id="2" name="Rectangle 1">
            <a:extLst>
              <a:ext uri="{FF2B5EF4-FFF2-40B4-BE49-F238E27FC236}">
                <a16:creationId xmlns:a16="http://schemas.microsoft.com/office/drawing/2014/main" id="{2C43A8AF-D6B9-5344-9CC8-F56A3080856E}"/>
              </a:ext>
            </a:extLst>
          </p:cNvPr>
          <p:cNvSpPr/>
          <p:nvPr/>
        </p:nvSpPr>
        <p:spPr>
          <a:xfrm>
            <a:off x="2635245" y="2828835"/>
            <a:ext cx="6921510"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Name the fourth liar: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Johnny, Mirren, Cadence and…?</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3648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81871" cy="1015663"/>
          </a:xfrm>
          <a:prstGeom prst="rect">
            <a:avLst/>
          </a:prstGeom>
        </p:spPr>
        <p:txBody>
          <a:bodyPr wrap="none">
            <a:spAutoFit/>
          </a:bodyPr>
          <a:lstStyle/>
          <a:p>
            <a:r>
              <a:rPr lang="en-US" sz="6000" dirty="0"/>
              <a:t>3.10</a:t>
            </a:r>
          </a:p>
        </p:txBody>
      </p:sp>
      <p:sp>
        <p:nvSpPr>
          <p:cNvPr id="2" name="Rectangle 1">
            <a:extLst>
              <a:ext uri="{FF2B5EF4-FFF2-40B4-BE49-F238E27FC236}">
                <a16:creationId xmlns:a16="http://schemas.microsoft.com/office/drawing/2014/main" id="{1226F4AA-7740-BB44-9CD5-598D9D159E61}"/>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From the book “The Grimm Warning”, what kingdom did The Snow Queen once own?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69195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E1AA-64F1-5442-B77D-43F100A93CCF}"/>
              </a:ext>
            </a:extLst>
          </p:cNvPr>
          <p:cNvSpPr>
            <a:spLocks noGrp="1"/>
          </p:cNvSpPr>
          <p:nvPr>
            <p:ph type="title"/>
          </p:nvPr>
        </p:nvSpPr>
        <p:spPr>
          <a:xfrm>
            <a:off x="2611808" y="808057"/>
            <a:ext cx="7958331" cy="860106"/>
          </a:xfrm>
        </p:spPr>
        <p:txBody>
          <a:bodyPr>
            <a:normAutofit/>
          </a:bodyPr>
          <a:lstStyle/>
          <a:p>
            <a:pPr algn="ctr"/>
            <a:r>
              <a:rPr lang="en-US" sz="4000" dirty="0"/>
              <a:t>END OF ROUND 3</a:t>
            </a:r>
          </a:p>
        </p:txBody>
      </p:sp>
      <p:sp>
        <p:nvSpPr>
          <p:cNvPr id="3" name="Content Placeholder 2">
            <a:extLst>
              <a:ext uri="{FF2B5EF4-FFF2-40B4-BE49-F238E27FC236}">
                <a16:creationId xmlns:a16="http://schemas.microsoft.com/office/drawing/2014/main" id="{BBAA4847-2EC4-AC4C-8D61-67BCE10273FA}"/>
              </a:ext>
            </a:extLst>
          </p:cNvPr>
          <p:cNvSpPr>
            <a:spLocks noGrp="1"/>
          </p:cNvSpPr>
          <p:nvPr>
            <p:ph idx="1"/>
          </p:nvPr>
        </p:nvSpPr>
        <p:spPr>
          <a:xfrm>
            <a:off x="2197730" y="2440906"/>
            <a:ext cx="7796540" cy="1976187"/>
          </a:xfrm>
        </p:spPr>
        <p:txBody>
          <a:bodyPr>
            <a:normAutofit/>
          </a:bodyPr>
          <a:lstStyle/>
          <a:p>
            <a:r>
              <a:rPr lang="en-US" sz="3600" dirty="0"/>
              <a:t>TEAM PHOTOS</a:t>
            </a:r>
          </a:p>
          <a:p>
            <a:r>
              <a:rPr lang="en-US" sz="3600" dirty="0"/>
              <a:t>BATHROOM BREAK</a:t>
            </a:r>
          </a:p>
        </p:txBody>
      </p:sp>
    </p:spTree>
    <p:extLst>
      <p:ext uri="{BB962C8B-B14F-4D97-AF65-F5344CB8AC3E}">
        <p14:creationId xmlns:p14="http://schemas.microsoft.com/office/powerpoint/2010/main" val="541572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4.1</a:t>
            </a:r>
          </a:p>
        </p:txBody>
      </p:sp>
      <p:sp>
        <p:nvSpPr>
          <p:cNvPr id="2" name="Rectangle 1">
            <a:extLst>
              <a:ext uri="{FF2B5EF4-FFF2-40B4-BE49-F238E27FC236}">
                <a16:creationId xmlns:a16="http://schemas.microsoft.com/office/drawing/2014/main" id="{7FCCD6B3-DB7F-8B4A-8CAE-503B1FF2C92F}"/>
              </a:ext>
            </a:extLst>
          </p:cNvPr>
          <p:cNvSpPr/>
          <p:nvPr/>
        </p:nvSpPr>
        <p:spPr>
          <a:xfrm>
            <a:off x="3048000" y="2828835"/>
            <a:ext cx="6096000" cy="1200329"/>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In "The Book of Dust ," what is the special baby called?</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54798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4.2</a:t>
            </a:r>
          </a:p>
        </p:txBody>
      </p:sp>
      <p:sp>
        <p:nvSpPr>
          <p:cNvPr id="2" name="Rectangle 1">
            <a:extLst>
              <a:ext uri="{FF2B5EF4-FFF2-40B4-BE49-F238E27FC236}">
                <a16:creationId xmlns:a16="http://schemas.microsoft.com/office/drawing/2014/main" id="{6E0C0F29-D564-5B42-A1ED-E0E3D95995C9}"/>
              </a:ext>
            </a:extLst>
          </p:cNvPr>
          <p:cNvSpPr/>
          <p:nvPr/>
        </p:nvSpPr>
        <p:spPr>
          <a:xfrm>
            <a:off x="3066965" y="3105834"/>
            <a:ext cx="6058069" cy="646331"/>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what town is </a:t>
            </a:r>
            <a:r>
              <a:rPr lang="en-US" sz="3600" i="1" dirty="0" err="1">
                <a:latin typeface="Arial" panose="020B0604020202020204" pitchFamily="34" charset="0"/>
                <a:ea typeface="DengXian" panose="02010600030101010101" pitchFamily="2" charset="-122"/>
                <a:cs typeface="Times New Roman" panose="02020603050405020304" pitchFamily="18" charset="0"/>
              </a:rPr>
              <a:t>Jackaby</a:t>
            </a:r>
            <a:r>
              <a:rPr lang="en-US" sz="3600" i="1" dirty="0">
                <a:latin typeface="Arial" panose="020B0604020202020204" pitchFamily="34" charset="0"/>
                <a:ea typeface="DengXian" panose="02010600030101010101" pitchFamily="2" charset="-122"/>
                <a:cs typeface="Times New Roman" panose="02020603050405020304" pitchFamily="18" charset="0"/>
              </a:rPr>
              <a:t> set?</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29230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4.3</a:t>
            </a:r>
          </a:p>
        </p:txBody>
      </p:sp>
      <p:sp>
        <p:nvSpPr>
          <p:cNvPr id="2" name="Rectangle 1">
            <a:extLst>
              <a:ext uri="{FF2B5EF4-FFF2-40B4-BE49-F238E27FC236}">
                <a16:creationId xmlns:a16="http://schemas.microsoft.com/office/drawing/2014/main" id="{DCA1DB15-BB6D-C54E-865E-B4C2FE4F5953}"/>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Which Agatha Christie detective solves a crime on The Orient Express?</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83803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4.4</a:t>
            </a:r>
          </a:p>
        </p:txBody>
      </p:sp>
      <p:sp>
        <p:nvSpPr>
          <p:cNvPr id="2" name="Rectangle 1">
            <a:extLst>
              <a:ext uri="{FF2B5EF4-FFF2-40B4-BE49-F238E27FC236}">
                <a16:creationId xmlns:a16="http://schemas.microsoft.com/office/drawing/2014/main" id="{6A78F93F-CCE1-A841-B764-87A13A33D15A}"/>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the novel Firefight, whose only goal is the destruction of everything around him?</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2013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1.2</a:t>
            </a:r>
          </a:p>
        </p:txBody>
      </p:sp>
      <p:sp>
        <p:nvSpPr>
          <p:cNvPr id="4" name="Rectangle 3">
            <a:extLst>
              <a:ext uri="{FF2B5EF4-FFF2-40B4-BE49-F238E27FC236}">
                <a16:creationId xmlns:a16="http://schemas.microsoft.com/office/drawing/2014/main" id="{F31476FA-B4C2-B141-A4A4-38432797BF21}"/>
              </a:ext>
            </a:extLst>
          </p:cNvPr>
          <p:cNvSpPr/>
          <p:nvPr/>
        </p:nvSpPr>
        <p:spPr>
          <a:xfrm>
            <a:off x="2995395" y="2828835"/>
            <a:ext cx="6201209" cy="1200329"/>
          </a:xfrm>
          <a:prstGeom prst="rect">
            <a:avLst/>
          </a:prstGeom>
        </p:spPr>
        <p:txBody>
          <a:bodyPr wrap="square">
            <a:spAutoFit/>
          </a:bodyPr>
          <a:lstStyle/>
          <a:p>
            <a:pPr marR="0" lvl="0" algn="ctr">
              <a:spcBef>
                <a:spcPts val="0"/>
              </a:spcBef>
              <a:spcAft>
                <a:spcPts val="0"/>
              </a:spcAft>
            </a:pPr>
            <a:r>
              <a:rPr lang="en-US" sz="3600" i="1" dirty="0">
                <a:ea typeface="DengXian" panose="02010600030101010101" pitchFamily="2" charset="-122"/>
                <a:cs typeface="Calibri" panose="020F0502020204030204" pitchFamily="34" charset="0"/>
              </a:rPr>
              <a:t>Why does Khalil need to earn money by selling drugs?</a:t>
            </a:r>
            <a:endParaRPr lang="en-US" sz="3600"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88712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4.5</a:t>
            </a:r>
          </a:p>
        </p:txBody>
      </p:sp>
      <p:sp>
        <p:nvSpPr>
          <p:cNvPr id="2" name="Rectangle 1">
            <a:extLst>
              <a:ext uri="{FF2B5EF4-FFF2-40B4-BE49-F238E27FC236}">
                <a16:creationId xmlns:a16="http://schemas.microsoft.com/office/drawing/2014/main" id="{02427233-4929-6245-80F8-93F6399B6F5D}"/>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does Margo Roth Spiegelman call people with “two-dimensional personalities”?</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49328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4.6</a:t>
            </a:r>
          </a:p>
        </p:txBody>
      </p:sp>
      <p:sp>
        <p:nvSpPr>
          <p:cNvPr id="2" name="Rectangle 1">
            <a:extLst>
              <a:ext uri="{FF2B5EF4-FFF2-40B4-BE49-F238E27FC236}">
                <a16:creationId xmlns:a16="http://schemas.microsoft.com/office/drawing/2014/main" id="{38195BC8-8BD6-2F48-B662-AC7D6FFC7D17}"/>
              </a:ext>
            </a:extLst>
          </p:cNvPr>
          <p:cNvSpPr/>
          <p:nvPr/>
        </p:nvSpPr>
        <p:spPr>
          <a:xfrm>
            <a:off x="3048000" y="1997839"/>
            <a:ext cx="6096000" cy="2862322"/>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did Clary accidentally see </a:t>
            </a:r>
            <a:r>
              <a:rPr lang="en-US" sz="3600" i="1" dirty="0" err="1">
                <a:latin typeface="Arial" panose="020B0604020202020204" pitchFamily="34" charset="0"/>
                <a:ea typeface="DengXian" panose="02010600030101010101" pitchFamily="2" charset="-122"/>
                <a:cs typeface="Times New Roman" panose="02020603050405020304" pitchFamily="18" charset="0"/>
              </a:rPr>
              <a:t>Jace</a:t>
            </a:r>
            <a:r>
              <a:rPr lang="en-US" sz="3600" i="1" dirty="0">
                <a:latin typeface="Arial" panose="020B0604020202020204" pitchFamily="34" charset="0"/>
                <a:ea typeface="DengXian" panose="02010600030101010101" pitchFamily="2" charset="-122"/>
                <a:cs typeface="Times New Roman" panose="02020603050405020304" pitchFamily="18" charset="0"/>
              </a:rPr>
              <a:t>, Alec, and Isabel doing when she visited the night club, The Pandemonium? </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45262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4.7</a:t>
            </a:r>
          </a:p>
        </p:txBody>
      </p:sp>
      <p:sp>
        <p:nvSpPr>
          <p:cNvPr id="2" name="Rectangle 1">
            <a:extLst>
              <a:ext uri="{FF2B5EF4-FFF2-40B4-BE49-F238E27FC236}">
                <a16:creationId xmlns:a16="http://schemas.microsoft.com/office/drawing/2014/main" id="{821342D4-FBF0-3349-954A-31E9AD4C116E}"/>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Shatter Me, what is the name of the safe place that Kenji takes Adam, Juliette, and James? </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97441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4.8</a:t>
            </a:r>
          </a:p>
        </p:txBody>
      </p:sp>
      <p:sp>
        <p:nvSpPr>
          <p:cNvPr id="2" name="Rectangle 1">
            <a:extLst>
              <a:ext uri="{FF2B5EF4-FFF2-40B4-BE49-F238E27FC236}">
                <a16:creationId xmlns:a16="http://schemas.microsoft.com/office/drawing/2014/main" id="{C92173AD-4A39-7D48-B117-D3D12FEFC168}"/>
              </a:ext>
            </a:extLst>
          </p:cNvPr>
          <p:cNvSpPr/>
          <p:nvPr/>
        </p:nvSpPr>
        <p:spPr>
          <a:xfrm>
            <a:off x="2176305" y="3105834"/>
            <a:ext cx="7839390" cy="646331"/>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Adelina's Young Elite Power?</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65188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4.9</a:t>
            </a:r>
          </a:p>
        </p:txBody>
      </p:sp>
      <p:sp>
        <p:nvSpPr>
          <p:cNvPr id="2" name="Rectangle 1">
            <a:extLst>
              <a:ext uri="{FF2B5EF4-FFF2-40B4-BE49-F238E27FC236}">
                <a16:creationId xmlns:a16="http://schemas.microsoft.com/office/drawing/2014/main" id="{1579AAF1-31BF-534A-B844-BB22D00B0771}"/>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“The End”, why couldn't Kit eat the apple containing horseradish?</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55783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81871" cy="1015663"/>
          </a:xfrm>
          <a:prstGeom prst="rect">
            <a:avLst/>
          </a:prstGeom>
        </p:spPr>
        <p:txBody>
          <a:bodyPr wrap="none">
            <a:spAutoFit/>
          </a:bodyPr>
          <a:lstStyle/>
          <a:p>
            <a:r>
              <a:rPr lang="en-US" sz="6000" dirty="0"/>
              <a:t>4.10</a:t>
            </a:r>
          </a:p>
        </p:txBody>
      </p:sp>
      <p:sp>
        <p:nvSpPr>
          <p:cNvPr id="2" name="Rectangle 1">
            <a:extLst>
              <a:ext uri="{FF2B5EF4-FFF2-40B4-BE49-F238E27FC236}">
                <a16:creationId xmlns:a16="http://schemas.microsoft.com/office/drawing/2014/main" id="{EDDB5B46-3060-2B47-8676-C0A651AB5D72}"/>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book of poetry does Margo </a:t>
            </a:r>
            <a:r>
              <a:rPr lang="en-US" sz="3600" b="1" i="1" dirty="0">
                <a:latin typeface="Arial" panose="020B0604020202020204" pitchFamily="34" charset="0"/>
                <a:ea typeface="DengXian" panose="02010600030101010101" pitchFamily="2" charset="-122"/>
                <a:cs typeface="Times New Roman" panose="02020603050405020304" pitchFamily="18" charset="0"/>
              </a:rPr>
              <a:t>leave</a:t>
            </a:r>
            <a:r>
              <a:rPr lang="en-US" sz="3600" i="1" dirty="0">
                <a:latin typeface="Arial" panose="020B0604020202020204" pitchFamily="34" charset="0"/>
                <a:ea typeface="DengXian" panose="02010600030101010101" pitchFamily="2" charset="-122"/>
                <a:cs typeface="Times New Roman" panose="02020603050405020304" pitchFamily="18" charset="0"/>
              </a:rPr>
              <a:t> for Quentin as a clue to help him find her?</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36345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CFD4-82FB-624A-8191-334D400EB190}"/>
              </a:ext>
            </a:extLst>
          </p:cNvPr>
          <p:cNvSpPr>
            <a:spLocks noGrp="1"/>
          </p:cNvSpPr>
          <p:nvPr>
            <p:ph type="title"/>
          </p:nvPr>
        </p:nvSpPr>
        <p:spPr>
          <a:xfrm>
            <a:off x="2116834" y="3091622"/>
            <a:ext cx="7958331" cy="674755"/>
          </a:xfrm>
        </p:spPr>
        <p:txBody>
          <a:bodyPr>
            <a:normAutofit/>
          </a:bodyPr>
          <a:lstStyle/>
          <a:p>
            <a:pPr algn="ctr"/>
            <a:r>
              <a:rPr lang="en-US" sz="4000" dirty="0"/>
              <a:t>END OF ROUND 4</a:t>
            </a:r>
          </a:p>
        </p:txBody>
      </p:sp>
    </p:spTree>
    <p:extLst>
      <p:ext uri="{BB962C8B-B14F-4D97-AF65-F5344CB8AC3E}">
        <p14:creationId xmlns:p14="http://schemas.microsoft.com/office/powerpoint/2010/main" val="1333407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5.1</a:t>
            </a:r>
          </a:p>
        </p:txBody>
      </p:sp>
      <p:sp>
        <p:nvSpPr>
          <p:cNvPr id="2" name="Rectangle 1">
            <a:extLst>
              <a:ext uri="{FF2B5EF4-FFF2-40B4-BE49-F238E27FC236}">
                <a16:creationId xmlns:a16="http://schemas.microsoft.com/office/drawing/2014/main" id="{690177A2-5201-3E46-8472-A943B1958EAD}"/>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In "Ember in the Ashes, " what letter was carved on </a:t>
            </a:r>
            <a:r>
              <a:rPr lang="en-US" sz="3600" i="1" dirty="0" err="1">
                <a:latin typeface="Arial" panose="020B0604020202020204" pitchFamily="34" charset="0"/>
                <a:ea typeface="Times New Roman" panose="02020603050405020304" pitchFamily="18" charset="0"/>
                <a:cs typeface="Times New Roman" panose="02020603050405020304" pitchFamily="18" charset="0"/>
              </a:rPr>
              <a:t>Laia</a:t>
            </a:r>
            <a:r>
              <a:rPr lang="en-US" sz="3600" i="1" dirty="0">
                <a:latin typeface="Arial" panose="020B0604020202020204" pitchFamily="34" charset="0"/>
                <a:ea typeface="Times New Roman" panose="02020603050405020304" pitchFamily="18" charset="0"/>
                <a:cs typeface="Times New Roman" panose="02020603050405020304" pitchFamily="18" charset="0"/>
              </a:rPr>
              <a:t> by the Commandant?</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17456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5.2</a:t>
            </a:r>
          </a:p>
        </p:txBody>
      </p:sp>
      <p:sp>
        <p:nvSpPr>
          <p:cNvPr id="2" name="Rectangle 1">
            <a:extLst>
              <a:ext uri="{FF2B5EF4-FFF2-40B4-BE49-F238E27FC236}">
                <a16:creationId xmlns:a16="http://schemas.microsoft.com/office/drawing/2014/main" id="{5F3C92F9-B179-2D49-B402-046D300911FF}"/>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Audrey Rose Wadsworth, born into privilege, has a secret life.  What is it?</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40641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5.3</a:t>
            </a:r>
          </a:p>
        </p:txBody>
      </p:sp>
      <p:sp>
        <p:nvSpPr>
          <p:cNvPr id="2" name="Rectangle 1">
            <a:extLst>
              <a:ext uri="{FF2B5EF4-FFF2-40B4-BE49-F238E27FC236}">
                <a16:creationId xmlns:a16="http://schemas.microsoft.com/office/drawing/2014/main" id="{2E02F262-E8CD-AD47-85FE-8F6E2AB780E0}"/>
              </a:ext>
            </a:extLst>
          </p:cNvPr>
          <p:cNvSpPr/>
          <p:nvPr/>
        </p:nvSpPr>
        <p:spPr>
          <a:xfrm>
            <a:off x="3280517" y="2828835"/>
            <a:ext cx="5630965"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To which kind of fruit does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Liesel liken Rudy’s hair?</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1069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1.3</a:t>
            </a:r>
          </a:p>
        </p:txBody>
      </p:sp>
      <p:sp>
        <p:nvSpPr>
          <p:cNvPr id="4" name="Rectangle 3">
            <a:extLst>
              <a:ext uri="{FF2B5EF4-FFF2-40B4-BE49-F238E27FC236}">
                <a16:creationId xmlns:a16="http://schemas.microsoft.com/office/drawing/2014/main" id="{A66F1BDC-626E-2E46-95C3-EDE7DE331C26}"/>
              </a:ext>
            </a:extLst>
          </p:cNvPr>
          <p:cNvSpPr/>
          <p:nvPr/>
        </p:nvSpPr>
        <p:spPr>
          <a:xfrm>
            <a:off x="2995395" y="2828835"/>
            <a:ext cx="6201209" cy="1754326"/>
          </a:xfrm>
          <a:prstGeom prst="rect">
            <a:avLst/>
          </a:prstGeom>
        </p:spPr>
        <p:txBody>
          <a:bodyPr wrap="square">
            <a:spAutoFit/>
          </a:bodyPr>
          <a:lstStyle/>
          <a:p>
            <a:pPr lvl="0" algn="ctr"/>
            <a:r>
              <a:rPr lang="en-US" sz="3600" i="1" dirty="0"/>
              <a:t>What is the name of the anti-Nazi club that </a:t>
            </a:r>
            <a:r>
              <a:rPr lang="en-US" sz="3600" i="1" dirty="0" err="1"/>
              <a:t>Knud</a:t>
            </a:r>
            <a:r>
              <a:rPr lang="en-US" sz="3600" i="1" dirty="0"/>
              <a:t> Pederson creates?</a:t>
            </a:r>
            <a:endParaRPr lang="en-US" sz="3600" dirty="0"/>
          </a:p>
        </p:txBody>
      </p:sp>
    </p:spTree>
    <p:extLst>
      <p:ext uri="{BB962C8B-B14F-4D97-AF65-F5344CB8AC3E}">
        <p14:creationId xmlns:p14="http://schemas.microsoft.com/office/powerpoint/2010/main" val="2437279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5.4</a:t>
            </a:r>
          </a:p>
        </p:txBody>
      </p:sp>
      <p:sp>
        <p:nvSpPr>
          <p:cNvPr id="2" name="Rectangle 1">
            <a:extLst>
              <a:ext uri="{FF2B5EF4-FFF2-40B4-BE49-F238E27FC236}">
                <a16:creationId xmlns:a16="http://schemas.microsoft.com/office/drawing/2014/main" id="{92ECD8E5-7FE8-D248-B798-B631D9664009}"/>
              </a:ext>
            </a:extLst>
          </p:cNvPr>
          <p:cNvSpPr/>
          <p:nvPr/>
        </p:nvSpPr>
        <p:spPr>
          <a:xfrm>
            <a:off x="2199100" y="3105834"/>
            <a:ext cx="7793800" cy="646331"/>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Inez Clarke’s real last name?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24713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5.5</a:t>
            </a:r>
          </a:p>
        </p:txBody>
      </p:sp>
      <p:sp>
        <p:nvSpPr>
          <p:cNvPr id="2" name="Rectangle 1">
            <a:extLst>
              <a:ext uri="{FF2B5EF4-FFF2-40B4-BE49-F238E27FC236}">
                <a16:creationId xmlns:a16="http://schemas.microsoft.com/office/drawing/2014/main" id="{E5A3FDE1-F5C9-124A-867E-82B2B7699D23}"/>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do they call people born WITHOUT superpowers in Kohei </a:t>
            </a:r>
            <a:r>
              <a:rPr lang="en-US" sz="3600" i="1" dirty="0" err="1">
                <a:latin typeface="Arial" panose="020B0604020202020204" pitchFamily="34" charset="0"/>
                <a:ea typeface="DengXian" panose="02010600030101010101" pitchFamily="2" charset="-122"/>
                <a:cs typeface="Times New Roman" panose="02020603050405020304" pitchFamily="18" charset="0"/>
              </a:rPr>
              <a:t>Horikoshi’s</a:t>
            </a:r>
            <a:r>
              <a:rPr lang="en-US" sz="3600" i="1" dirty="0">
                <a:latin typeface="Arial" panose="020B0604020202020204" pitchFamily="34" charset="0"/>
                <a:ea typeface="DengXian" panose="02010600030101010101" pitchFamily="2" charset="-122"/>
                <a:cs typeface="Times New Roman" panose="02020603050405020304" pitchFamily="18" charset="0"/>
              </a:rPr>
              <a:t> manga?</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47124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5.6</a:t>
            </a:r>
          </a:p>
        </p:txBody>
      </p:sp>
      <p:sp>
        <p:nvSpPr>
          <p:cNvPr id="2" name="Rectangle 1">
            <a:extLst>
              <a:ext uri="{FF2B5EF4-FFF2-40B4-BE49-F238E27FC236}">
                <a16:creationId xmlns:a16="http://schemas.microsoft.com/office/drawing/2014/main" id="{C727B6B7-8495-B14C-848A-18AB0F572790}"/>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Which poem does Eleanor choose to memorize for Mr. </a:t>
            </a:r>
            <a:r>
              <a:rPr lang="en-US" sz="3600" i="1" dirty="0" err="1">
                <a:latin typeface="Arial" panose="020B0604020202020204" pitchFamily="34" charset="0"/>
                <a:ea typeface="DengXian" panose="02010600030101010101" pitchFamily="2" charset="-122"/>
                <a:cs typeface="Times New Roman" panose="02020603050405020304" pitchFamily="18" charset="0"/>
              </a:rPr>
              <a:t>Stessman’s</a:t>
            </a:r>
            <a:r>
              <a:rPr lang="en-US" sz="3600" i="1" dirty="0">
                <a:latin typeface="Arial" panose="020B0604020202020204" pitchFamily="34" charset="0"/>
                <a:ea typeface="DengXian" panose="02010600030101010101" pitchFamily="2" charset="-122"/>
                <a:cs typeface="Times New Roman" panose="02020603050405020304" pitchFamily="18" charset="0"/>
              </a:rPr>
              <a:t> class?</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8750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5.7</a:t>
            </a:r>
          </a:p>
        </p:txBody>
      </p:sp>
      <p:sp>
        <p:nvSpPr>
          <p:cNvPr id="2" name="Rectangle 1">
            <a:extLst>
              <a:ext uri="{FF2B5EF4-FFF2-40B4-BE49-F238E27FC236}">
                <a16:creationId xmlns:a16="http://schemas.microsoft.com/office/drawing/2014/main" id="{DAA2F62C-F6F2-E04E-BF09-A124F62B2639}"/>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Salt to the Sea, what was in the box that Florian carried in his pack?</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70225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5.8</a:t>
            </a:r>
          </a:p>
        </p:txBody>
      </p:sp>
      <p:sp>
        <p:nvSpPr>
          <p:cNvPr id="2" name="Rectangle 1">
            <a:extLst>
              <a:ext uri="{FF2B5EF4-FFF2-40B4-BE49-F238E27FC236}">
                <a16:creationId xmlns:a16="http://schemas.microsoft.com/office/drawing/2014/main" id="{4D737AB0-D104-9F47-AEEA-32675DD41ACF}"/>
              </a:ext>
            </a:extLst>
          </p:cNvPr>
          <p:cNvSpPr/>
          <p:nvPr/>
        </p:nvSpPr>
        <p:spPr>
          <a:xfrm>
            <a:off x="3844967" y="2828835"/>
            <a:ext cx="4502066"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Why does Aza panic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after kissing Davis?</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41538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5.9</a:t>
            </a:r>
          </a:p>
        </p:txBody>
      </p:sp>
      <p:sp>
        <p:nvSpPr>
          <p:cNvPr id="2" name="Rectangle 1">
            <a:extLst>
              <a:ext uri="{FF2B5EF4-FFF2-40B4-BE49-F238E27FC236}">
                <a16:creationId xmlns:a16="http://schemas.microsoft.com/office/drawing/2014/main" id="{F9A16CB5-1158-FE4C-9EC7-046E90778334}"/>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Cassie’s one goal when she first joins the FBI Naturals program?</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68475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81871" cy="1015663"/>
          </a:xfrm>
          <a:prstGeom prst="rect">
            <a:avLst/>
          </a:prstGeom>
        </p:spPr>
        <p:txBody>
          <a:bodyPr wrap="none">
            <a:spAutoFit/>
          </a:bodyPr>
          <a:lstStyle/>
          <a:p>
            <a:r>
              <a:rPr lang="en-US" sz="6000" dirty="0"/>
              <a:t>5.10</a:t>
            </a:r>
          </a:p>
        </p:txBody>
      </p:sp>
      <p:sp>
        <p:nvSpPr>
          <p:cNvPr id="2" name="Rectangle 1">
            <a:extLst>
              <a:ext uri="{FF2B5EF4-FFF2-40B4-BE49-F238E27FC236}">
                <a16:creationId xmlns:a16="http://schemas.microsoft.com/office/drawing/2014/main" id="{A7FA7108-9D4A-DC4A-8C9F-303FB3E96256}"/>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the novel Cinder, who created the plague to target the Earth?</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2986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B826-3204-A543-84B8-2ED881F7F24B}"/>
              </a:ext>
            </a:extLst>
          </p:cNvPr>
          <p:cNvSpPr>
            <a:spLocks noGrp="1"/>
          </p:cNvSpPr>
          <p:nvPr>
            <p:ph type="title"/>
          </p:nvPr>
        </p:nvSpPr>
        <p:spPr>
          <a:xfrm>
            <a:off x="2116834" y="3097801"/>
            <a:ext cx="7958331" cy="662398"/>
          </a:xfrm>
        </p:spPr>
        <p:txBody>
          <a:bodyPr/>
          <a:lstStyle/>
          <a:p>
            <a:pPr algn="ctr"/>
            <a:r>
              <a:rPr lang="en-US" dirty="0"/>
              <a:t>END OF ROUND 5</a:t>
            </a:r>
          </a:p>
        </p:txBody>
      </p:sp>
    </p:spTree>
    <p:extLst>
      <p:ext uri="{BB962C8B-B14F-4D97-AF65-F5344CB8AC3E}">
        <p14:creationId xmlns:p14="http://schemas.microsoft.com/office/powerpoint/2010/main" val="1481814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6.1</a:t>
            </a:r>
          </a:p>
        </p:txBody>
      </p:sp>
      <p:sp>
        <p:nvSpPr>
          <p:cNvPr id="2" name="Rectangle 1">
            <a:extLst>
              <a:ext uri="{FF2B5EF4-FFF2-40B4-BE49-F238E27FC236}">
                <a16:creationId xmlns:a16="http://schemas.microsoft.com/office/drawing/2014/main" id="{B0D2DE5E-D537-634E-95D9-D74846AE3C71}"/>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In "The Gallery", what type of business did Mr. Sewell own?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39567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6.2</a:t>
            </a:r>
          </a:p>
        </p:txBody>
      </p:sp>
      <p:sp>
        <p:nvSpPr>
          <p:cNvPr id="2" name="Rectangle 1">
            <a:extLst>
              <a:ext uri="{FF2B5EF4-FFF2-40B4-BE49-F238E27FC236}">
                <a16:creationId xmlns:a16="http://schemas.microsoft.com/office/drawing/2014/main" id="{BC237DCD-7C53-6C40-8B81-A7048AD7D464}"/>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Who was the owner of the factory where Leon </a:t>
            </a:r>
            <a:r>
              <a:rPr lang="en-US" sz="3600" i="1" dirty="0" err="1">
                <a:latin typeface="Arial" panose="020B0604020202020204" pitchFamily="34" charset="0"/>
                <a:ea typeface="Times New Roman" panose="02020603050405020304" pitchFamily="18" charset="0"/>
                <a:cs typeface="Times New Roman" panose="02020603050405020304" pitchFamily="18" charset="0"/>
              </a:rPr>
              <a:t>Leyson</a:t>
            </a:r>
            <a:r>
              <a:rPr lang="en-US" sz="3600" i="1" dirty="0">
                <a:latin typeface="Arial" panose="020B0604020202020204" pitchFamily="34" charset="0"/>
                <a:ea typeface="Times New Roman" panose="02020603050405020304" pitchFamily="18" charset="0"/>
                <a:cs typeface="Times New Roman" panose="02020603050405020304" pitchFamily="18" charset="0"/>
              </a:rPr>
              <a:t> worked?</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0746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E1D3D-2155-DE48-9B5B-9B9E894D9541}"/>
              </a:ext>
            </a:extLst>
          </p:cNvPr>
          <p:cNvSpPr>
            <a:spLocks noGrp="1"/>
          </p:cNvSpPr>
          <p:nvPr>
            <p:ph idx="1"/>
          </p:nvPr>
        </p:nvSpPr>
        <p:spPr>
          <a:xfrm>
            <a:off x="2197730" y="2458994"/>
            <a:ext cx="7796540" cy="1940011"/>
          </a:xfrm>
        </p:spPr>
        <p:txBody>
          <a:bodyPr/>
          <a:lstStyle/>
          <a:p>
            <a:pPr marL="0" indent="0" algn="ctr">
              <a:buNone/>
            </a:pPr>
            <a:r>
              <a:rPr lang="en-US" sz="3600" i="1" dirty="0"/>
              <a:t>Why does Arnold Spirit throw his math textbook at his teacher?</a:t>
            </a:r>
            <a:endParaRPr lang="en-US" sz="3600" dirty="0"/>
          </a:p>
        </p:txBody>
      </p:sp>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1.4</a:t>
            </a:r>
          </a:p>
        </p:txBody>
      </p:sp>
    </p:spTree>
    <p:extLst>
      <p:ext uri="{BB962C8B-B14F-4D97-AF65-F5344CB8AC3E}">
        <p14:creationId xmlns:p14="http://schemas.microsoft.com/office/powerpoint/2010/main" val="3701268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6.3</a:t>
            </a:r>
          </a:p>
        </p:txBody>
      </p:sp>
      <p:sp>
        <p:nvSpPr>
          <p:cNvPr id="2" name="Rectangle 1">
            <a:extLst>
              <a:ext uri="{FF2B5EF4-FFF2-40B4-BE49-F238E27FC236}">
                <a16:creationId xmlns:a16="http://schemas.microsoft.com/office/drawing/2014/main" id="{2A61AE25-CD02-0744-B5E8-71F7042740EE}"/>
              </a:ext>
            </a:extLst>
          </p:cNvPr>
          <p:cNvSpPr/>
          <p:nvPr/>
        </p:nvSpPr>
        <p:spPr>
          <a:xfrm>
            <a:off x="3284974" y="2828835"/>
            <a:ext cx="5622052"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What do Calpurnia Tate’s </a:t>
            </a:r>
          </a:p>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parents want her to study?</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32446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6.4</a:t>
            </a:r>
          </a:p>
        </p:txBody>
      </p:sp>
      <p:sp>
        <p:nvSpPr>
          <p:cNvPr id="2" name="Rectangle 1">
            <a:extLst>
              <a:ext uri="{FF2B5EF4-FFF2-40B4-BE49-F238E27FC236}">
                <a16:creationId xmlns:a16="http://schemas.microsoft.com/office/drawing/2014/main" id="{6FEDA36D-7AF0-8B43-98FF-1643DEEA4D26}"/>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What is the name of the school for girls in the story “The Scandalous Sisterhood”?</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93163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6.5</a:t>
            </a:r>
          </a:p>
        </p:txBody>
      </p:sp>
      <p:sp>
        <p:nvSpPr>
          <p:cNvPr id="2" name="Rectangle 1">
            <a:extLst>
              <a:ext uri="{FF2B5EF4-FFF2-40B4-BE49-F238E27FC236}">
                <a16:creationId xmlns:a16="http://schemas.microsoft.com/office/drawing/2014/main" id="{C343839B-E30C-6E4B-8B01-9CCB568C0E62}"/>
              </a:ext>
            </a:extLst>
          </p:cNvPr>
          <p:cNvSpPr/>
          <p:nvPr/>
        </p:nvSpPr>
        <p:spPr>
          <a:xfrm>
            <a:off x="3259229" y="2828835"/>
            <a:ext cx="5673541"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What is Alcatraz </a:t>
            </a:r>
            <a:r>
              <a:rPr lang="en-US" sz="3600" i="1" dirty="0" err="1">
                <a:latin typeface="Arial" panose="020B0604020202020204" pitchFamily="34" charset="0"/>
                <a:ea typeface="Times New Roman" panose="02020603050405020304" pitchFamily="18" charset="0"/>
                <a:cs typeface="Times New Roman" panose="02020603050405020304" pitchFamily="18" charset="0"/>
              </a:rPr>
              <a:t>Smedry’s</a:t>
            </a:r>
            <a:r>
              <a:rPr lang="en-US" sz="3600" i="1" dirty="0">
                <a:latin typeface="Arial" panose="020B0604020202020204" pitchFamily="34" charset="0"/>
                <a:ea typeface="Times New Roman" panose="02020603050405020304" pitchFamily="18" charset="0"/>
                <a:cs typeface="Times New Roman" panose="02020603050405020304" pitchFamily="18" charset="0"/>
              </a:rPr>
              <a:t> </a:t>
            </a:r>
          </a:p>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most valuable weapon?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3770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6.6</a:t>
            </a:r>
          </a:p>
        </p:txBody>
      </p:sp>
      <p:sp>
        <p:nvSpPr>
          <p:cNvPr id="2" name="Rectangle 1">
            <a:extLst>
              <a:ext uri="{FF2B5EF4-FFF2-40B4-BE49-F238E27FC236}">
                <a16:creationId xmlns:a16="http://schemas.microsoft.com/office/drawing/2014/main" id="{54A2FA65-5363-714E-B04F-F653B8E5AC55}"/>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Desi Lee wanted to go to Stanford University but ended up at which University?</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46104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6.7</a:t>
            </a:r>
          </a:p>
        </p:txBody>
      </p:sp>
      <p:sp>
        <p:nvSpPr>
          <p:cNvPr id="2" name="Rectangle 1">
            <a:extLst>
              <a:ext uri="{FF2B5EF4-FFF2-40B4-BE49-F238E27FC236}">
                <a16:creationId xmlns:a16="http://schemas.microsoft.com/office/drawing/2014/main" id="{5ED38972-1468-594C-8C12-BBD2179A127A}"/>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substance was used to murder Simon in One of Us is Lying?</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37713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6.8</a:t>
            </a:r>
          </a:p>
        </p:txBody>
      </p:sp>
      <p:sp>
        <p:nvSpPr>
          <p:cNvPr id="2" name="Rectangle 1">
            <a:extLst>
              <a:ext uri="{FF2B5EF4-FFF2-40B4-BE49-F238E27FC236}">
                <a16:creationId xmlns:a16="http://schemas.microsoft.com/office/drawing/2014/main" id="{C88B748F-3B7E-864A-BC7E-6385A76922B1}"/>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Which charismatic sci-fi character has three arms, two heads and comes from a planet near Betelgeuse?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45876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6.9</a:t>
            </a:r>
          </a:p>
        </p:txBody>
      </p:sp>
      <p:sp>
        <p:nvSpPr>
          <p:cNvPr id="2" name="Rectangle 1">
            <a:extLst>
              <a:ext uri="{FF2B5EF4-FFF2-40B4-BE49-F238E27FC236}">
                <a16:creationId xmlns:a16="http://schemas.microsoft.com/office/drawing/2014/main" id="{0BD183BD-1447-2E44-9BD6-2FDDECE30291}"/>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condition causes Nicholas Benedict to be removed from his orphanage, </a:t>
            </a:r>
            <a:r>
              <a:rPr lang="en-US" sz="3600" i="1" dirty="0" err="1">
                <a:latin typeface="Arial" panose="020B0604020202020204" pitchFamily="34" charset="0"/>
                <a:ea typeface="DengXian" panose="02010600030101010101" pitchFamily="2" charset="-122"/>
                <a:cs typeface="Times New Roman" panose="02020603050405020304" pitchFamily="18" charset="0"/>
              </a:rPr>
              <a:t>Littleview</a:t>
            </a:r>
            <a:r>
              <a:rPr lang="en-US" sz="3600" i="1" dirty="0">
                <a:latin typeface="Arial" panose="020B0604020202020204" pitchFamily="34" charset="0"/>
                <a:ea typeface="DengXian" panose="02010600030101010101" pitchFamily="2" charset="-122"/>
                <a:cs typeface="Times New Roman" panose="02020603050405020304" pitchFamily="18" charset="0"/>
              </a:rPr>
              <a:t>?</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23396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81871" cy="1015663"/>
          </a:xfrm>
          <a:prstGeom prst="rect">
            <a:avLst/>
          </a:prstGeom>
        </p:spPr>
        <p:txBody>
          <a:bodyPr wrap="none">
            <a:spAutoFit/>
          </a:bodyPr>
          <a:lstStyle/>
          <a:p>
            <a:r>
              <a:rPr lang="en-US" sz="6000" dirty="0"/>
              <a:t>6.10</a:t>
            </a:r>
          </a:p>
        </p:txBody>
      </p:sp>
      <p:sp>
        <p:nvSpPr>
          <p:cNvPr id="2" name="Rectangle 1">
            <a:extLst>
              <a:ext uri="{FF2B5EF4-FFF2-40B4-BE49-F238E27FC236}">
                <a16:creationId xmlns:a16="http://schemas.microsoft.com/office/drawing/2014/main" id="{F3FFF8CF-3DDB-C14E-BA00-461F77D26069}"/>
              </a:ext>
            </a:extLst>
          </p:cNvPr>
          <p:cNvSpPr/>
          <p:nvPr/>
        </p:nvSpPr>
        <p:spPr>
          <a:xfrm>
            <a:off x="3048000" y="2274838"/>
            <a:ext cx="6096000" cy="2308324"/>
          </a:xfrm>
          <a:prstGeom prst="rect">
            <a:avLst/>
          </a:prstGeom>
        </p:spPr>
        <p:txBody>
          <a:bodyPr>
            <a:spAutoFit/>
          </a:bodyPr>
          <a:lstStyle/>
          <a:p>
            <a:pPr algn="ctr"/>
            <a:r>
              <a:rPr lang="en-US" sz="3600" i="1" dirty="0" err="1">
                <a:latin typeface="Arial" panose="020B0604020202020204" pitchFamily="34" charset="0"/>
                <a:ea typeface="DengXian" panose="02010600030101010101" pitchFamily="2" charset="-122"/>
              </a:rPr>
              <a:t>Ezylryb</a:t>
            </a:r>
            <a:r>
              <a:rPr lang="en-US" sz="3600" i="1" dirty="0">
                <a:latin typeface="Arial" panose="020B0604020202020204" pitchFamily="34" charset="0"/>
                <a:ea typeface="DengXian" panose="02010600030101010101" pitchFamily="2" charset="-122"/>
              </a:rPr>
              <a:t> is a commander in the Killian army and commands a battalion of what</a:t>
            </a:r>
            <a:r>
              <a:rPr lang="en-US" sz="3600" dirty="0"/>
              <a:t> ?</a:t>
            </a:r>
          </a:p>
        </p:txBody>
      </p:sp>
    </p:spTree>
    <p:extLst>
      <p:ext uri="{BB962C8B-B14F-4D97-AF65-F5344CB8AC3E}">
        <p14:creationId xmlns:p14="http://schemas.microsoft.com/office/powerpoint/2010/main" val="2197096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CBD7-4918-2440-B210-D80CA73F5947}"/>
              </a:ext>
            </a:extLst>
          </p:cNvPr>
          <p:cNvSpPr>
            <a:spLocks noGrp="1"/>
          </p:cNvSpPr>
          <p:nvPr>
            <p:ph type="title"/>
          </p:nvPr>
        </p:nvSpPr>
        <p:spPr>
          <a:xfrm>
            <a:off x="2116834" y="2890385"/>
            <a:ext cx="7958331" cy="1077229"/>
          </a:xfrm>
        </p:spPr>
        <p:txBody>
          <a:bodyPr>
            <a:normAutofit/>
          </a:bodyPr>
          <a:lstStyle/>
          <a:p>
            <a:pPr algn="ctr"/>
            <a:r>
              <a:rPr lang="en-US" sz="4000" dirty="0"/>
              <a:t>END OF ROUND 6</a:t>
            </a:r>
          </a:p>
        </p:txBody>
      </p:sp>
    </p:spTree>
    <p:extLst>
      <p:ext uri="{BB962C8B-B14F-4D97-AF65-F5344CB8AC3E}">
        <p14:creationId xmlns:p14="http://schemas.microsoft.com/office/powerpoint/2010/main" val="3228445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7.1</a:t>
            </a:r>
          </a:p>
        </p:txBody>
      </p:sp>
      <p:sp>
        <p:nvSpPr>
          <p:cNvPr id="2" name="Rectangle 1">
            <a:extLst>
              <a:ext uri="{FF2B5EF4-FFF2-40B4-BE49-F238E27FC236}">
                <a16:creationId xmlns:a16="http://schemas.microsoft.com/office/drawing/2014/main" id="{0B7E67B6-BA02-174C-901A-CA71DDA6D05A}"/>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In "An Eagle in the Snow", what is the name of the soldier Billy spared at the Battle of </a:t>
            </a:r>
            <a:r>
              <a:rPr lang="en-US" sz="3600" i="1" dirty="0" err="1">
                <a:latin typeface="Arial" panose="020B0604020202020204" pitchFamily="34" charset="0"/>
                <a:ea typeface="Times New Roman" panose="02020603050405020304" pitchFamily="18" charset="0"/>
                <a:cs typeface="Times New Roman" panose="02020603050405020304" pitchFamily="18" charset="0"/>
              </a:rPr>
              <a:t>Marcoing</a:t>
            </a:r>
            <a:r>
              <a:rPr lang="en-US" sz="3600" i="1" dirty="0">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8917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1.5</a:t>
            </a:r>
          </a:p>
        </p:txBody>
      </p:sp>
      <p:sp>
        <p:nvSpPr>
          <p:cNvPr id="2" name="Rectangle 1">
            <a:extLst>
              <a:ext uri="{FF2B5EF4-FFF2-40B4-BE49-F238E27FC236}">
                <a16:creationId xmlns:a16="http://schemas.microsoft.com/office/drawing/2014/main" id="{5A393F9C-C779-7646-B553-47BFFA2F6F3B}"/>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ea typeface="DengXian" panose="02010600030101010101" pitchFamily="2" charset="-122"/>
                <a:cs typeface="Times New Roman" panose="02020603050405020304" pitchFamily="18" charset="0"/>
              </a:rPr>
              <a:t>Which Sand Wing princess kills the unborn Sky Wing, Dragonet?</a:t>
            </a:r>
            <a:endParaRPr lang="en-US" sz="3600" dirty="0">
              <a:effectLs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438988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7.2</a:t>
            </a:r>
          </a:p>
        </p:txBody>
      </p:sp>
      <p:sp>
        <p:nvSpPr>
          <p:cNvPr id="2" name="Rectangle 1">
            <a:extLst>
              <a:ext uri="{FF2B5EF4-FFF2-40B4-BE49-F238E27FC236}">
                <a16:creationId xmlns:a16="http://schemas.microsoft.com/office/drawing/2014/main" id="{490B1179-4496-B748-8DDE-BDCA0324E6B8}"/>
              </a:ext>
            </a:extLst>
          </p:cNvPr>
          <p:cNvSpPr/>
          <p:nvPr/>
        </p:nvSpPr>
        <p:spPr>
          <a:xfrm>
            <a:off x="3048000" y="1997839"/>
            <a:ext cx="6096000" cy="2862322"/>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What is the name of the doughy porridge that Malawian people eat every meal in The Boy Who Harnessed the Wind?</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26827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7.3</a:t>
            </a:r>
          </a:p>
        </p:txBody>
      </p:sp>
      <p:sp>
        <p:nvSpPr>
          <p:cNvPr id="2" name="Rectangle 1">
            <a:extLst>
              <a:ext uri="{FF2B5EF4-FFF2-40B4-BE49-F238E27FC236}">
                <a16:creationId xmlns:a16="http://schemas.microsoft.com/office/drawing/2014/main" id="{9A5B5C9C-CFA5-0342-9A9E-EC7D04DA279D}"/>
              </a:ext>
            </a:extLst>
          </p:cNvPr>
          <p:cNvSpPr/>
          <p:nvPr/>
        </p:nvSpPr>
        <p:spPr>
          <a:xfrm>
            <a:off x="3048000" y="2828835"/>
            <a:ext cx="6096000" cy="1200329"/>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In The Sun is Also a Star, to where is Natasha deported?</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54587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7.4</a:t>
            </a:r>
          </a:p>
        </p:txBody>
      </p:sp>
      <p:sp>
        <p:nvSpPr>
          <p:cNvPr id="2" name="Rectangle 1">
            <a:extLst>
              <a:ext uri="{FF2B5EF4-FFF2-40B4-BE49-F238E27FC236}">
                <a16:creationId xmlns:a16="http://schemas.microsoft.com/office/drawing/2014/main" id="{A21DA377-17B1-C24A-B9DD-780398EEA6BB}"/>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Which character concludes: “I guess EVERY parent thinks their kid is special, even when they're not"?</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47466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7.5</a:t>
            </a:r>
          </a:p>
        </p:txBody>
      </p:sp>
      <p:sp>
        <p:nvSpPr>
          <p:cNvPr id="2" name="Rectangle 1">
            <a:extLst>
              <a:ext uri="{FF2B5EF4-FFF2-40B4-BE49-F238E27FC236}">
                <a16:creationId xmlns:a16="http://schemas.microsoft.com/office/drawing/2014/main" id="{5A7EC78A-ECFD-D547-823E-CA03E562DD44}"/>
              </a:ext>
            </a:extLst>
          </p:cNvPr>
          <p:cNvSpPr/>
          <p:nvPr/>
        </p:nvSpPr>
        <p:spPr>
          <a:xfrm>
            <a:off x="3336270" y="2828835"/>
            <a:ext cx="5519460"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Who is the narrator of the </a:t>
            </a:r>
          </a:p>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graphic novel Fish Girl?</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4449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7.6</a:t>
            </a:r>
          </a:p>
        </p:txBody>
      </p:sp>
      <p:sp>
        <p:nvSpPr>
          <p:cNvPr id="2" name="Rectangle 1">
            <a:extLst>
              <a:ext uri="{FF2B5EF4-FFF2-40B4-BE49-F238E27FC236}">
                <a16:creationId xmlns:a16="http://schemas.microsoft.com/office/drawing/2014/main" id="{B556E84D-E95E-6647-A98D-021CE498E804}"/>
              </a:ext>
            </a:extLst>
          </p:cNvPr>
          <p:cNvSpPr/>
          <p:nvPr/>
        </p:nvSpPr>
        <p:spPr>
          <a:xfrm>
            <a:off x="3622566" y="2828835"/>
            <a:ext cx="4946867"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In </a:t>
            </a:r>
            <a:r>
              <a:rPr lang="en-US" sz="3600" i="1" dirty="0" err="1">
                <a:latin typeface="Arial" panose="020B0604020202020204" pitchFamily="34" charset="0"/>
                <a:ea typeface="Times New Roman" panose="02020603050405020304" pitchFamily="18" charset="0"/>
                <a:cs typeface="Times New Roman" panose="02020603050405020304" pitchFamily="18" charset="0"/>
              </a:rPr>
              <a:t>Illuminae</a:t>
            </a:r>
            <a:r>
              <a:rPr lang="en-US" sz="3600" i="1" dirty="0">
                <a:latin typeface="Arial" panose="020B0604020202020204" pitchFamily="34" charset="0"/>
                <a:ea typeface="Times New Roman" panose="02020603050405020304" pitchFamily="18" charset="0"/>
                <a:cs typeface="Times New Roman" panose="02020603050405020304" pitchFamily="18" charset="0"/>
              </a:rPr>
              <a:t>, what </a:t>
            </a:r>
          </a:p>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was </a:t>
            </a:r>
            <a:r>
              <a:rPr lang="en-US" sz="3600" i="1" dirty="0" err="1">
                <a:latin typeface="Arial" panose="020B0604020202020204" pitchFamily="34" charset="0"/>
                <a:ea typeface="Times New Roman" panose="02020603050405020304" pitchFamily="18" charset="0"/>
                <a:cs typeface="Times New Roman" panose="02020603050405020304" pitchFamily="18" charset="0"/>
              </a:rPr>
              <a:t>Kady’s</a:t>
            </a:r>
            <a:r>
              <a:rPr lang="en-US" sz="3600" i="1" dirty="0">
                <a:latin typeface="Arial" panose="020B0604020202020204" pitchFamily="34" charset="0"/>
                <a:ea typeface="Times New Roman" panose="02020603050405020304" pitchFamily="18" charset="0"/>
                <a:cs typeface="Times New Roman" panose="02020603050405020304" pitchFamily="18" charset="0"/>
              </a:rPr>
              <a:t> username?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129004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7.7</a:t>
            </a:r>
          </a:p>
        </p:txBody>
      </p:sp>
      <p:sp>
        <p:nvSpPr>
          <p:cNvPr id="2" name="Rectangle 1">
            <a:extLst>
              <a:ext uri="{FF2B5EF4-FFF2-40B4-BE49-F238E27FC236}">
                <a16:creationId xmlns:a16="http://schemas.microsoft.com/office/drawing/2014/main" id="{DC5B5A84-3811-E34C-8711-927D22B80080}"/>
              </a:ext>
            </a:extLst>
          </p:cNvPr>
          <p:cNvSpPr/>
          <p:nvPr/>
        </p:nvSpPr>
        <p:spPr>
          <a:xfrm>
            <a:off x="3605574" y="2551837"/>
            <a:ext cx="4980851" cy="1754326"/>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Where do normal </a:t>
            </a:r>
            <a:r>
              <a:rPr lang="en-US" sz="3600" i="1" dirty="0" err="1">
                <a:latin typeface="Arial" panose="020B0604020202020204" pitchFamily="34" charset="0"/>
                <a:ea typeface="Times New Roman" panose="02020603050405020304" pitchFamily="18" charset="0"/>
                <a:cs typeface="Times New Roman" panose="02020603050405020304" pitchFamily="18" charset="0"/>
              </a:rPr>
              <a:t>vanir</a:t>
            </a:r>
            <a:r>
              <a:rPr lang="en-US" sz="3600" i="1" dirty="0">
                <a:latin typeface="Arial" panose="020B0604020202020204" pitchFamily="34" charset="0"/>
                <a:ea typeface="Times New Roman" panose="02020603050405020304" pitchFamily="18" charset="0"/>
                <a:cs typeface="Times New Roman" panose="02020603050405020304" pitchFamily="18" charset="0"/>
              </a:rPr>
              <a:t> </a:t>
            </a:r>
          </a:p>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heroes go when </a:t>
            </a:r>
          </a:p>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they are slain?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215740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7.8</a:t>
            </a:r>
          </a:p>
        </p:txBody>
      </p:sp>
      <p:sp>
        <p:nvSpPr>
          <p:cNvPr id="2" name="Rectangle 1">
            <a:extLst>
              <a:ext uri="{FF2B5EF4-FFF2-40B4-BE49-F238E27FC236}">
                <a16:creationId xmlns:a16="http://schemas.microsoft.com/office/drawing/2014/main" id="{6BB77598-FDD8-0444-935A-FDF8A9374744}"/>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Gabrielle, The Bone Mender, is the princess of which kingdom?</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513947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7.9</a:t>
            </a:r>
          </a:p>
        </p:txBody>
      </p:sp>
      <p:sp>
        <p:nvSpPr>
          <p:cNvPr id="2" name="Rectangle 1">
            <a:extLst>
              <a:ext uri="{FF2B5EF4-FFF2-40B4-BE49-F238E27FC236}">
                <a16:creationId xmlns:a16="http://schemas.microsoft.com/office/drawing/2014/main" id="{05ED2184-C08C-8C44-80E1-1080A1946FB7}"/>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At the start of Midnight at the Electric,</a:t>
            </a:r>
            <a:r>
              <a:rPr lang="en-US" sz="3600" dirty="0">
                <a:latin typeface="Arial" panose="020B0604020202020204" pitchFamily="34" charset="0"/>
                <a:ea typeface="Times New Roman" panose="02020603050405020304" pitchFamily="18" charset="0"/>
                <a:cs typeface="Times New Roman" panose="02020603050405020304" pitchFamily="18" charset="0"/>
              </a:rPr>
              <a:t> </a:t>
            </a:r>
            <a:r>
              <a:rPr lang="en-US" sz="3600" i="1" dirty="0">
                <a:latin typeface="Arial" panose="020B0604020202020204" pitchFamily="34" charset="0"/>
                <a:ea typeface="Times New Roman" panose="02020603050405020304" pitchFamily="18" charset="0"/>
                <a:cs typeface="Times New Roman" panose="02020603050405020304" pitchFamily="18" charset="0"/>
              </a:rPr>
              <a:t>Adri is excited because she will be moving to where?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509125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81871" cy="1015663"/>
          </a:xfrm>
          <a:prstGeom prst="rect">
            <a:avLst/>
          </a:prstGeom>
        </p:spPr>
        <p:txBody>
          <a:bodyPr wrap="none">
            <a:spAutoFit/>
          </a:bodyPr>
          <a:lstStyle/>
          <a:p>
            <a:r>
              <a:rPr lang="en-US" sz="6000" dirty="0"/>
              <a:t>7.10</a:t>
            </a:r>
          </a:p>
        </p:txBody>
      </p:sp>
      <p:sp>
        <p:nvSpPr>
          <p:cNvPr id="2" name="Rectangle 1">
            <a:extLst>
              <a:ext uri="{FF2B5EF4-FFF2-40B4-BE49-F238E27FC236}">
                <a16:creationId xmlns:a16="http://schemas.microsoft.com/office/drawing/2014/main" id="{2CFDE5FE-4BA3-464F-B37C-1CB558CA6620}"/>
              </a:ext>
            </a:extLst>
          </p:cNvPr>
          <p:cNvSpPr/>
          <p:nvPr/>
        </p:nvSpPr>
        <p:spPr>
          <a:xfrm>
            <a:off x="3048000" y="1997839"/>
            <a:ext cx="6096000" cy="2862322"/>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Who is the one person that can help Jack Dawson create his app that will keep kids from getting into trouble?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60431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2748-EFF8-4048-A172-8D3833488A3F}"/>
              </a:ext>
            </a:extLst>
          </p:cNvPr>
          <p:cNvSpPr>
            <a:spLocks noGrp="1"/>
          </p:cNvSpPr>
          <p:nvPr>
            <p:ph type="title"/>
          </p:nvPr>
        </p:nvSpPr>
        <p:spPr>
          <a:xfrm>
            <a:off x="2116834" y="3110157"/>
            <a:ext cx="7958331" cy="637685"/>
          </a:xfrm>
        </p:spPr>
        <p:txBody>
          <a:bodyPr/>
          <a:lstStyle/>
          <a:p>
            <a:pPr algn="ctr"/>
            <a:r>
              <a:rPr lang="en-US" dirty="0"/>
              <a:t>END OF ROUND 7</a:t>
            </a:r>
          </a:p>
        </p:txBody>
      </p:sp>
    </p:spTree>
    <p:extLst>
      <p:ext uri="{BB962C8B-B14F-4D97-AF65-F5344CB8AC3E}">
        <p14:creationId xmlns:p14="http://schemas.microsoft.com/office/powerpoint/2010/main" val="192916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1.6</a:t>
            </a:r>
          </a:p>
        </p:txBody>
      </p:sp>
      <p:sp>
        <p:nvSpPr>
          <p:cNvPr id="2" name="Rectangle 1">
            <a:extLst>
              <a:ext uri="{FF2B5EF4-FFF2-40B4-BE49-F238E27FC236}">
                <a16:creationId xmlns:a16="http://schemas.microsoft.com/office/drawing/2014/main" id="{5D049EF5-F25F-D84A-922F-6C8961B9AA0A}"/>
              </a:ext>
            </a:extLst>
          </p:cNvPr>
          <p:cNvSpPr/>
          <p:nvPr/>
        </p:nvSpPr>
        <p:spPr>
          <a:xfrm>
            <a:off x="1194657" y="3105834"/>
            <a:ext cx="9802685" cy="646331"/>
          </a:xfrm>
          <a:prstGeom prst="rect">
            <a:avLst/>
          </a:prstGeom>
        </p:spPr>
        <p:txBody>
          <a:bodyPr wrap="none">
            <a:spAutoFit/>
          </a:bodyPr>
          <a:lstStyle/>
          <a:p>
            <a:pPr marR="0" lvl="0" algn="ctr">
              <a:spcBef>
                <a:spcPts val="0"/>
              </a:spcBef>
              <a:spcAft>
                <a:spcPts val="0"/>
              </a:spcAft>
            </a:pPr>
            <a:r>
              <a:rPr lang="en-US" sz="3600" i="1" dirty="0">
                <a:ea typeface="DengXian" panose="02010600030101010101" pitchFamily="2" charset="-122"/>
                <a:cs typeface="Times New Roman" panose="02020603050405020304" pitchFamily="18" charset="0"/>
              </a:rPr>
              <a:t>How does </a:t>
            </a:r>
            <a:r>
              <a:rPr lang="en-US" sz="3600" i="1" dirty="0" err="1">
                <a:ea typeface="DengXian" panose="02010600030101010101" pitchFamily="2" charset="-122"/>
                <a:cs typeface="Times New Roman" panose="02020603050405020304" pitchFamily="18" charset="0"/>
              </a:rPr>
              <a:t>Nimona</a:t>
            </a:r>
            <a:r>
              <a:rPr lang="en-US" sz="3600" i="1" dirty="0">
                <a:ea typeface="DengXian" panose="02010600030101010101" pitchFamily="2" charset="-122"/>
                <a:cs typeface="Times New Roman" panose="02020603050405020304" pitchFamily="18" charset="0"/>
              </a:rPr>
              <a:t> change into different forms?</a:t>
            </a:r>
            <a:endParaRPr lang="en-US" sz="3600" dirty="0">
              <a:effectLs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550989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8.1</a:t>
            </a:r>
          </a:p>
        </p:txBody>
      </p:sp>
      <p:sp>
        <p:nvSpPr>
          <p:cNvPr id="2" name="Rectangle 1">
            <a:extLst>
              <a:ext uri="{FF2B5EF4-FFF2-40B4-BE49-F238E27FC236}">
                <a16:creationId xmlns:a16="http://schemas.microsoft.com/office/drawing/2014/main" id="{591BE6D6-D3F9-5F4F-B492-059F5C0629EA}"/>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Times New Roman" panose="02020603050405020304" pitchFamily="18" charset="0"/>
                <a:cs typeface="Times New Roman" panose="02020603050405020304" pitchFamily="18" charset="0"/>
              </a:rPr>
              <a:t>In "Trials of Apollo: The Dark Prophecy", how does </a:t>
            </a:r>
            <a:r>
              <a:rPr lang="en-US" sz="3600" i="1" dirty="0" err="1">
                <a:latin typeface="Arial" panose="020B0604020202020204" pitchFamily="34" charset="0"/>
                <a:ea typeface="Times New Roman" panose="02020603050405020304" pitchFamily="18" charset="0"/>
                <a:cs typeface="Times New Roman" panose="02020603050405020304" pitchFamily="18" charset="0"/>
              </a:rPr>
              <a:t>Agamethus</a:t>
            </a:r>
            <a:r>
              <a:rPr lang="en-US" sz="3600" i="1" dirty="0">
                <a:latin typeface="Arial" panose="020B0604020202020204" pitchFamily="34" charset="0"/>
                <a:ea typeface="Times New Roman" panose="02020603050405020304" pitchFamily="18" charset="0"/>
                <a:cs typeface="Times New Roman" panose="02020603050405020304" pitchFamily="18" charset="0"/>
              </a:rPr>
              <a:t> communicate?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302630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8.2</a:t>
            </a:r>
          </a:p>
        </p:txBody>
      </p:sp>
      <p:sp>
        <p:nvSpPr>
          <p:cNvPr id="2" name="Rectangle 1">
            <a:extLst>
              <a:ext uri="{FF2B5EF4-FFF2-40B4-BE49-F238E27FC236}">
                <a16:creationId xmlns:a16="http://schemas.microsoft.com/office/drawing/2014/main" id="{7265A628-F786-2142-B818-E43DB9D7BE5E}"/>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How many children did Theo’s friend </a:t>
            </a:r>
            <a:r>
              <a:rPr lang="en-US" sz="3600" i="1" dirty="0" err="1">
                <a:latin typeface="Arial" panose="020B0604020202020204" pitchFamily="34" charset="0"/>
                <a:ea typeface="DengXian" panose="02010600030101010101" pitchFamily="2" charset="-122"/>
                <a:cs typeface="Times New Roman" panose="02020603050405020304" pitchFamily="18" charset="0"/>
              </a:rPr>
              <a:t>Andries</a:t>
            </a:r>
            <a:r>
              <a:rPr lang="en-US" sz="3600" i="1" dirty="0">
                <a:latin typeface="Arial" panose="020B0604020202020204" pitchFamily="34" charset="0"/>
                <a:ea typeface="DengXian" panose="02010600030101010101" pitchFamily="2" charset="-122"/>
                <a:cs typeface="Times New Roman" panose="02020603050405020304" pitchFamily="18" charset="0"/>
              </a:rPr>
              <a:t> </a:t>
            </a:r>
            <a:r>
              <a:rPr lang="en-US" sz="3600" i="1" dirty="0" err="1">
                <a:latin typeface="Arial" panose="020B0604020202020204" pitchFamily="34" charset="0"/>
                <a:ea typeface="DengXian" panose="02010600030101010101" pitchFamily="2" charset="-122"/>
                <a:cs typeface="Times New Roman" panose="02020603050405020304" pitchFamily="18" charset="0"/>
              </a:rPr>
              <a:t>Bonger</a:t>
            </a:r>
            <a:r>
              <a:rPr lang="en-US" sz="3600" i="1" dirty="0">
                <a:latin typeface="Arial" panose="020B0604020202020204" pitchFamily="34" charset="0"/>
                <a:ea typeface="DengXian" panose="02010600030101010101" pitchFamily="2" charset="-122"/>
                <a:cs typeface="Times New Roman" panose="02020603050405020304" pitchFamily="18" charset="0"/>
              </a:rPr>
              <a:t> have?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782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8.3</a:t>
            </a:r>
          </a:p>
        </p:txBody>
      </p:sp>
      <p:sp>
        <p:nvSpPr>
          <p:cNvPr id="2" name="Rectangle 1">
            <a:extLst>
              <a:ext uri="{FF2B5EF4-FFF2-40B4-BE49-F238E27FC236}">
                <a16:creationId xmlns:a16="http://schemas.microsoft.com/office/drawing/2014/main" id="{E0037C2B-86AE-814F-95AD-6DC07C58E45A}"/>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Awkward, what were the school clubs that had a rivalry with each other?</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77584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8.4</a:t>
            </a:r>
          </a:p>
        </p:txBody>
      </p:sp>
      <p:sp>
        <p:nvSpPr>
          <p:cNvPr id="2" name="Rectangle 1">
            <a:extLst>
              <a:ext uri="{FF2B5EF4-FFF2-40B4-BE49-F238E27FC236}">
                <a16:creationId xmlns:a16="http://schemas.microsoft.com/office/drawing/2014/main" id="{CBB1C84A-5475-8049-9689-E86542CF9A0A}"/>
              </a:ext>
            </a:extLst>
          </p:cNvPr>
          <p:cNvSpPr/>
          <p:nvPr/>
        </p:nvSpPr>
        <p:spPr>
          <a:xfrm>
            <a:off x="3048000" y="1997839"/>
            <a:ext cx="6096000" cy="2862322"/>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large object does Donovan and his friends send crashing into the gym that results in their suspension?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67170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8.5</a:t>
            </a:r>
          </a:p>
        </p:txBody>
      </p:sp>
      <p:sp>
        <p:nvSpPr>
          <p:cNvPr id="2" name="Rectangle 1">
            <a:extLst>
              <a:ext uri="{FF2B5EF4-FFF2-40B4-BE49-F238E27FC236}">
                <a16:creationId xmlns:a16="http://schemas.microsoft.com/office/drawing/2014/main" id="{9AB887B6-3C09-2842-9A04-B65B55E14CEC}"/>
              </a:ext>
            </a:extLst>
          </p:cNvPr>
          <p:cNvSpPr/>
          <p:nvPr/>
        </p:nvSpPr>
        <p:spPr>
          <a:xfrm>
            <a:off x="3387566" y="2828835"/>
            <a:ext cx="5416868"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From what disorder does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Mia Winchell suffer?</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1611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8.6</a:t>
            </a:r>
          </a:p>
        </p:txBody>
      </p:sp>
      <p:sp>
        <p:nvSpPr>
          <p:cNvPr id="2" name="Rectangle 1">
            <a:extLst>
              <a:ext uri="{FF2B5EF4-FFF2-40B4-BE49-F238E27FC236}">
                <a16:creationId xmlns:a16="http://schemas.microsoft.com/office/drawing/2014/main" id="{160D3761-4359-2746-AC73-49397D9D8092}"/>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the book </a:t>
            </a:r>
            <a:r>
              <a:rPr lang="en-US" sz="3600" i="1" dirty="0" err="1">
                <a:latin typeface="Arial" panose="020B0604020202020204" pitchFamily="34" charset="0"/>
                <a:ea typeface="DengXian" panose="02010600030101010101" pitchFamily="2" charset="-122"/>
                <a:cs typeface="Times New Roman" panose="02020603050405020304" pitchFamily="18" charset="0"/>
              </a:rPr>
              <a:t>Incarceron</a:t>
            </a:r>
            <a:r>
              <a:rPr lang="en-US" sz="3600" i="1" dirty="0">
                <a:latin typeface="Arial" panose="020B0604020202020204" pitchFamily="34" charset="0"/>
                <a:ea typeface="DengXian" panose="02010600030101010101" pitchFamily="2" charset="-122"/>
                <a:cs typeface="Times New Roman" panose="02020603050405020304" pitchFamily="18" charset="0"/>
              </a:rPr>
              <a:t>, what name did Giles get when he entered the prison?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472472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8.7</a:t>
            </a:r>
          </a:p>
        </p:txBody>
      </p:sp>
      <p:sp>
        <p:nvSpPr>
          <p:cNvPr id="2" name="Rectangle 1">
            <a:extLst>
              <a:ext uri="{FF2B5EF4-FFF2-40B4-BE49-F238E27FC236}">
                <a16:creationId xmlns:a16="http://schemas.microsoft.com/office/drawing/2014/main" id="{D60C831C-EB18-2C4F-94E5-C2ACBCC39767}"/>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Rachel, “the dying girl” has posters of two handsome, famous actors.  Who are they?</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762513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8.8</a:t>
            </a:r>
          </a:p>
        </p:txBody>
      </p:sp>
      <p:sp>
        <p:nvSpPr>
          <p:cNvPr id="2" name="Rectangle 1">
            <a:extLst>
              <a:ext uri="{FF2B5EF4-FFF2-40B4-BE49-F238E27FC236}">
                <a16:creationId xmlns:a16="http://schemas.microsoft.com/office/drawing/2014/main" id="{7A19DAF2-6AB8-944E-82F9-DBB9D753CB10}"/>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Who is the tiny mechanical rabbit that helps Emily and </a:t>
            </a:r>
            <a:r>
              <a:rPr lang="en-US" sz="3600" i="1" dirty="0" err="1">
                <a:latin typeface="Arial" panose="020B0604020202020204" pitchFamily="34" charset="0"/>
                <a:ea typeface="DengXian" panose="02010600030101010101" pitchFamily="2" charset="-122"/>
                <a:cs typeface="Times New Roman" panose="02020603050405020304" pitchFamily="18" charset="0"/>
              </a:rPr>
              <a:t>Navin</a:t>
            </a:r>
            <a:r>
              <a:rPr lang="en-US" sz="3600" i="1" dirty="0">
                <a:latin typeface="Arial" panose="020B0604020202020204" pitchFamily="34" charset="0"/>
                <a:ea typeface="DengXian" panose="02010600030101010101" pitchFamily="2" charset="-122"/>
                <a:cs typeface="Times New Roman" panose="02020603050405020304" pitchFamily="18" charset="0"/>
              </a:rPr>
              <a:t> find their mom?</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267308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8.9</a:t>
            </a:r>
          </a:p>
        </p:txBody>
      </p:sp>
      <p:sp>
        <p:nvSpPr>
          <p:cNvPr id="2" name="Rectangle 1">
            <a:extLst>
              <a:ext uri="{FF2B5EF4-FFF2-40B4-BE49-F238E27FC236}">
                <a16:creationId xmlns:a16="http://schemas.microsoft.com/office/drawing/2014/main" id="{9595872A-CF37-B94D-B692-3C4B6E23846F}"/>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Joey </a:t>
            </a:r>
            <a:r>
              <a:rPr lang="en-US" sz="3600" i="1" dirty="0" err="1">
                <a:latin typeface="Arial" panose="020B0604020202020204" pitchFamily="34" charset="0"/>
                <a:ea typeface="DengXian" panose="02010600030101010101" pitchFamily="2" charset="-122"/>
                <a:cs typeface="Times New Roman" panose="02020603050405020304" pitchFamily="18" charset="0"/>
              </a:rPr>
              <a:t>Pigza’s</a:t>
            </a:r>
            <a:r>
              <a:rPr lang="en-US" sz="3600" i="1" dirty="0">
                <a:latin typeface="Arial" panose="020B0604020202020204" pitchFamily="34" charset="0"/>
                <a:ea typeface="DengXian" panose="02010600030101010101" pitchFamily="2" charset="-122"/>
                <a:cs typeface="Times New Roman" panose="02020603050405020304" pitchFamily="18" charset="0"/>
              </a:rPr>
              <a:t> mom worried about having stolen while she is in the hospital?</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852780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681871" cy="1015663"/>
          </a:xfrm>
          <a:prstGeom prst="rect">
            <a:avLst/>
          </a:prstGeom>
        </p:spPr>
        <p:txBody>
          <a:bodyPr wrap="none">
            <a:spAutoFit/>
          </a:bodyPr>
          <a:lstStyle/>
          <a:p>
            <a:r>
              <a:rPr lang="en-US" sz="6000" dirty="0"/>
              <a:t>8.10</a:t>
            </a:r>
          </a:p>
        </p:txBody>
      </p:sp>
      <p:sp>
        <p:nvSpPr>
          <p:cNvPr id="2" name="Rectangle 1">
            <a:extLst>
              <a:ext uri="{FF2B5EF4-FFF2-40B4-BE49-F238E27FC236}">
                <a16:creationId xmlns:a16="http://schemas.microsoft.com/office/drawing/2014/main" id="{F85415AA-5793-3244-9DC3-8C1941C23A94}"/>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Joey </a:t>
            </a:r>
            <a:r>
              <a:rPr lang="en-US" sz="3600" i="1" dirty="0" err="1">
                <a:latin typeface="Arial" panose="020B0604020202020204" pitchFamily="34" charset="0"/>
                <a:ea typeface="DengXian" panose="02010600030101010101" pitchFamily="2" charset="-122"/>
                <a:cs typeface="Times New Roman" panose="02020603050405020304" pitchFamily="18" charset="0"/>
              </a:rPr>
              <a:t>Pigza’s</a:t>
            </a:r>
            <a:r>
              <a:rPr lang="en-US" sz="3600" i="1" dirty="0">
                <a:latin typeface="Arial" panose="020B0604020202020204" pitchFamily="34" charset="0"/>
                <a:ea typeface="DengXian" panose="02010600030101010101" pitchFamily="2" charset="-122"/>
                <a:cs typeface="Times New Roman" panose="02020603050405020304" pitchFamily="18" charset="0"/>
              </a:rPr>
              <a:t> mom worried about having stolen while she is in the hospital?</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6754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1.7</a:t>
            </a:r>
          </a:p>
        </p:txBody>
      </p:sp>
      <p:sp>
        <p:nvSpPr>
          <p:cNvPr id="2" name="Rectangle 1">
            <a:extLst>
              <a:ext uri="{FF2B5EF4-FFF2-40B4-BE49-F238E27FC236}">
                <a16:creationId xmlns:a16="http://schemas.microsoft.com/office/drawing/2014/main" id="{03408601-4F23-C440-B071-D375F6FDA0AC}"/>
              </a:ext>
            </a:extLst>
          </p:cNvPr>
          <p:cNvSpPr/>
          <p:nvPr/>
        </p:nvSpPr>
        <p:spPr>
          <a:xfrm>
            <a:off x="3058309" y="2828835"/>
            <a:ext cx="6075381"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the novel The Fifth Wave,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was the first wave?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942933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E602-3999-2E4E-871D-8C92A6DF3B85}"/>
              </a:ext>
            </a:extLst>
          </p:cNvPr>
          <p:cNvSpPr>
            <a:spLocks noGrp="1"/>
          </p:cNvSpPr>
          <p:nvPr>
            <p:ph type="title"/>
          </p:nvPr>
        </p:nvSpPr>
        <p:spPr>
          <a:xfrm>
            <a:off x="2116834" y="1349320"/>
            <a:ext cx="7958331" cy="724182"/>
          </a:xfrm>
        </p:spPr>
        <p:txBody>
          <a:bodyPr>
            <a:normAutofit/>
          </a:bodyPr>
          <a:lstStyle/>
          <a:p>
            <a:pPr algn="ctr"/>
            <a:r>
              <a:rPr lang="en-US" sz="4000" dirty="0"/>
              <a:t>END OF ROUND 8</a:t>
            </a:r>
          </a:p>
        </p:txBody>
      </p:sp>
      <p:sp>
        <p:nvSpPr>
          <p:cNvPr id="4" name="TextBox 3">
            <a:extLst>
              <a:ext uri="{FF2B5EF4-FFF2-40B4-BE49-F238E27FC236}">
                <a16:creationId xmlns:a16="http://schemas.microsoft.com/office/drawing/2014/main" id="{DBD97471-7BF7-304C-B0FA-4180D6F7D281}"/>
              </a:ext>
            </a:extLst>
          </p:cNvPr>
          <p:cNvSpPr txBox="1"/>
          <p:nvPr/>
        </p:nvSpPr>
        <p:spPr>
          <a:xfrm>
            <a:off x="2884992" y="2923357"/>
            <a:ext cx="6422014" cy="2585323"/>
          </a:xfrm>
          <a:prstGeom prst="rect">
            <a:avLst/>
          </a:prstGeom>
          <a:noFill/>
        </p:spPr>
        <p:txBody>
          <a:bodyPr wrap="none" rtlCol="0">
            <a:spAutoFit/>
          </a:bodyPr>
          <a:lstStyle/>
          <a:p>
            <a:r>
              <a:rPr lang="en-US" dirty="0"/>
              <a:t>WHO’S READY FOR LUNCH?</a:t>
            </a:r>
          </a:p>
          <a:p>
            <a:endParaRPr lang="en-US" dirty="0"/>
          </a:p>
          <a:p>
            <a:r>
              <a:rPr lang="en-US" dirty="0"/>
              <a:t>BE SURE TO GET A LUNCH VOUCHER ON THE WAY OUT</a:t>
            </a:r>
          </a:p>
          <a:p>
            <a:endParaRPr lang="en-US" dirty="0"/>
          </a:p>
          <a:p>
            <a:r>
              <a:rPr lang="en-US" dirty="0"/>
              <a:t>OBIDO BOOKS IS JUST OUTSIDE</a:t>
            </a:r>
          </a:p>
          <a:p>
            <a:endParaRPr lang="en-US" dirty="0"/>
          </a:p>
          <a:p>
            <a:r>
              <a:rPr lang="en-US" dirty="0"/>
              <a:t>ROUND 9 STARTS AT 13:00 (1pm)</a:t>
            </a:r>
            <a:br>
              <a:rPr lang="en-US" dirty="0"/>
            </a:br>
            <a:br>
              <a:rPr lang="en-US" dirty="0"/>
            </a:br>
            <a:endParaRPr lang="en-US" dirty="0"/>
          </a:p>
        </p:txBody>
      </p:sp>
    </p:spTree>
    <p:extLst>
      <p:ext uri="{BB962C8B-B14F-4D97-AF65-F5344CB8AC3E}">
        <p14:creationId xmlns:p14="http://schemas.microsoft.com/office/powerpoint/2010/main" val="26356322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9.1</a:t>
            </a:r>
          </a:p>
        </p:txBody>
      </p:sp>
      <p:sp>
        <p:nvSpPr>
          <p:cNvPr id="2" name="Rectangle 1">
            <a:extLst>
              <a:ext uri="{FF2B5EF4-FFF2-40B4-BE49-F238E27FC236}">
                <a16:creationId xmlns:a16="http://schemas.microsoft.com/office/drawing/2014/main" id="{14AFFB81-7B81-6D41-A9A7-3D18B31B7DAD}"/>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the novel Ready Player One, who created the Oasis?</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589559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9.2</a:t>
            </a:r>
          </a:p>
        </p:txBody>
      </p:sp>
      <p:sp>
        <p:nvSpPr>
          <p:cNvPr id="2" name="Rectangle 1">
            <a:extLst>
              <a:ext uri="{FF2B5EF4-FFF2-40B4-BE49-F238E27FC236}">
                <a16:creationId xmlns:a16="http://schemas.microsoft.com/office/drawing/2014/main" id="{0D36CA65-3FD9-6E49-BD57-9C25E364BB64}"/>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is the name of the transit camp for Jews in Holland described in Anne Frank’s diary?</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950198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9.3</a:t>
            </a:r>
          </a:p>
        </p:txBody>
      </p:sp>
      <p:sp>
        <p:nvSpPr>
          <p:cNvPr id="2" name="Rectangle 1">
            <a:extLst>
              <a:ext uri="{FF2B5EF4-FFF2-40B4-BE49-F238E27FC236}">
                <a16:creationId xmlns:a16="http://schemas.microsoft.com/office/drawing/2014/main" id="{DC4E2CBC-DE32-2448-8112-8C3FEE9ED388}"/>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does Declan do when his girlfriend is forced to relocate to Hong Kong?</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523527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9.4</a:t>
            </a:r>
          </a:p>
        </p:txBody>
      </p:sp>
      <p:sp>
        <p:nvSpPr>
          <p:cNvPr id="2" name="Rectangle 1">
            <a:extLst>
              <a:ext uri="{FF2B5EF4-FFF2-40B4-BE49-F238E27FC236}">
                <a16:creationId xmlns:a16="http://schemas.microsoft.com/office/drawing/2014/main" id="{F07BAAC1-4EBF-9247-984F-300C3AF4D354}"/>
              </a:ext>
            </a:extLst>
          </p:cNvPr>
          <p:cNvSpPr/>
          <p:nvPr/>
        </p:nvSpPr>
        <p:spPr>
          <a:xfrm>
            <a:off x="3387566" y="2935415"/>
            <a:ext cx="5416868" cy="1200329"/>
          </a:xfrm>
          <a:prstGeom prst="rect">
            <a:avLst/>
          </a:prstGeom>
        </p:spPr>
        <p:txBody>
          <a:bodyPr wrap="none">
            <a:spAutoFit/>
          </a:bodyPr>
          <a:lstStyle/>
          <a:p>
            <a:pPr marR="0" lvl="0">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three factions does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Tris qualify for?</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509564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9.5</a:t>
            </a:r>
          </a:p>
        </p:txBody>
      </p:sp>
      <p:sp>
        <p:nvSpPr>
          <p:cNvPr id="2" name="Rectangle 1">
            <a:extLst>
              <a:ext uri="{FF2B5EF4-FFF2-40B4-BE49-F238E27FC236}">
                <a16:creationId xmlns:a16="http://schemas.microsoft.com/office/drawing/2014/main" id="{1F67F440-5660-F140-8BBF-F7BAF16E2A82}"/>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the novel Heartless, Catherine falls in love with a member of the King’s court.  What is his title?</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111688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9.6</a:t>
            </a:r>
          </a:p>
        </p:txBody>
      </p:sp>
      <p:sp>
        <p:nvSpPr>
          <p:cNvPr id="2" name="Rectangle 1">
            <a:extLst>
              <a:ext uri="{FF2B5EF4-FFF2-40B4-BE49-F238E27FC236}">
                <a16:creationId xmlns:a16="http://schemas.microsoft.com/office/drawing/2014/main" id="{5EE56EB5-3792-1F4E-9480-F921C5395BA1}"/>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In Inside Out and Back Again, to which US state does Ha migrate from Saigon?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011648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9.7</a:t>
            </a:r>
          </a:p>
        </p:txBody>
      </p:sp>
      <p:sp>
        <p:nvSpPr>
          <p:cNvPr id="2" name="Rectangle 1">
            <a:extLst>
              <a:ext uri="{FF2B5EF4-FFF2-40B4-BE49-F238E27FC236}">
                <a16:creationId xmlns:a16="http://schemas.microsoft.com/office/drawing/2014/main" id="{24A9B063-D530-2344-82C3-C0189ED19417}"/>
              </a:ext>
            </a:extLst>
          </p:cNvPr>
          <p:cNvSpPr/>
          <p:nvPr/>
        </p:nvSpPr>
        <p:spPr>
          <a:xfrm>
            <a:off x="3983416" y="2828835"/>
            <a:ext cx="3903633" cy="1200329"/>
          </a:xfrm>
          <a:prstGeom prst="rect">
            <a:avLst/>
          </a:prstGeom>
        </p:spPr>
        <p:txBody>
          <a:bodyPr wrap="none">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Who murdered </a:t>
            </a:r>
          </a:p>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Abraham Lincoln?</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817989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9.8</a:t>
            </a:r>
          </a:p>
        </p:txBody>
      </p:sp>
      <p:sp>
        <p:nvSpPr>
          <p:cNvPr id="2" name="Rectangle 1">
            <a:extLst>
              <a:ext uri="{FF2B5EF4-FFF2-40B4-BE49-F238E27FC236}">
                <a16:creationId xmlns:a16="http://schemas.microsoft.com/office/drawing/2014/main" id="{DFD19688-1AC0-1244-B3AB-63C5C8AC04DF}"/>
              </a:ext>
            </a:extLst>
          </p:cNvPr>
          <p:cNvSpPr/>
          <p:nvPr/>
        </p:nvSpPr>
        <p:spPr>
          <a:xfrm>
            <a:off x="3048000" y="2551837"/>
            <a:ext cx="6096000" cy="1754326"/>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What are the wolf/human hybrids, that are chasing Max Ride, called?</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287574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F0CE8-18EA-7F43-8FF4-F8C5E3642E75}"/>
              </a:ext>
            </a:extLst>
          </p:cNvPr>
          <p:cNvSpPr/>
          <p:nvPr/>
        </p:nvSpPr>
        <p:spPr>
          <a:xfrm>
            <a:off x="994926" y="0"/>
            <a:ext cx="1253869" cy="1015663"/>
          </a:xfrm>
          <a:prstGeom prst="rect">
            <a:avLst/>
          </a:prstGeom>
        </p:spPr>
        <p:txBody>
          <a:bodyPr wrap="none">
            <a:spAutoFit/>
          </a:bodyPr>
          <a:lstStyle/>
          <a:p>
            <a:r>
              <a:rPr lang="en-US" sz="6000" dirty="0"/>
              <a:t>9.9</a:t>
            </a:r>
          </a:p>
        </p:txBody>
      </p:sp>
      <p:sp>
        <p:nvSpPr>
          <p:cNvPr id="2" name="Rectangle 1">
            <a:extLst>
              <a:ext uri="{FF2B5EF4-FFF2-40B4-BE49-F238E27FC236}">
                <a16:creationId xmlns:a16="http://schemas.microsoft.com/office/drawing/2014/main" id="{DF8C2101-982B-424C-BF59-22033C75BE02}"/>
              </a:ext>
            </a:extLst>
          </p:cNvPr>
          <p:cNvSpPr/>
          <p:nvPr/>
        </p:nvSpPr>
        <p:spPr>
          <a:xfrm>
            <a:off x="3048000" y="2274838"/>
            <a:ext cx="6096000" cy="2308324"/>
          </a:xfrm>
          <a:prstGeom prst="rect">
            <a:avLst/>
          </a:prstGeom>
        </p:spPr>
        <p:txBody>
          <a:bodyPr>
            <a:spAutoFit/>
          </a:bodyPr>
          <a:lstStyle/>
          <a:p>
            <a:pPr marR="0" lvl="0" algn="ctr">
              <a:spcBef>
                <a:spcPts val="0"/>
              </a:spcBef>
              <a:spcAft>
                <a:spcPts val="0"/>
              </a:spcAft>
            </a:pPr>
            <a:r>
              <a:rPr lang="en-US" sz="3600" i="1" dirty="0">
                <a:latin typeface="Arial" panose="020B0604020202020204" pitchFamily="34" charset="0"/>
                <a:ea typeface="DengXian" panose="02010600030101010101" pitchFamily="2" charset="-122"/>
                <a:cs typeface="Times New Roman" panose="02020603050405020304" pitchFamily="18" charset="0"/>
              </a:rPr>
              <a:t>After Maddy travels to Hawaii, she gets very sick.  What does the doctor report reveal?</a:t>
            </a:r>
            <a:endParaRPr lang="en-US"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67024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246</TotalTime>
  <Words>1950</Words>
  <Application>Microsoft Macintosh PowerPoint</Application>
  <PresentationFormat>Widescreen</PresentationFormat>
  <Paragraphs>296</Paragraphs>
  <Slides>123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123</vt:i4>
      </vt:variant>
    </vt:vector>
  </HeadingPairs>
  <TitlesOfParts>
    <vt:vector size="129" baseType="lpstr">
      <vt:lpstr>MS Shell Dlg 2</vt:lpstr>
      <vt:lpstr>Arial</vt:lpstr>
      <vt:lpstr>Calibri</vt:lpstr>
      <vt:lpstr>Wingdings</vt:lpstr>
      <vt:lpstr>Wingdings 3</vt:lpstr>
      <vt:lpstr>Madison</vt:lpstr>
      <vt:lpstr>Welcome to Kids Read 2019</vt:lpstr>
      <vt:lpstr>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ROUND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ROUND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ROUND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ROUND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ROUND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ROUND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ROUND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ROUND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Round 9</vt:lpstr>
      <vt:lpstr>This actress (and America’s Got Talent Champion) plays the lead role of this Jerry Spinelli book.   Name the character’s name and the book.</vt:lpstr>
      <vt:lpstr>Sixteen years ago the movie adaptation of this famous series came out.  What was this actor’s character’s name and what is the name of this novel.</vt:lpstr>
      <vt:lpstr>Yara Shahidi plays the lead role: ____________ in what book to movie adaptation: ______________?</vt:lpstr>
      <vt:lpstr>Shailene Woodley plays _______ in this movie: ____________________________</vt:lpstr>
      <vt:lpstr>This year, the movie comes out for ________ , a book published in 2001. Miranda Raison plays this character: __________</vt:lpstr>
      <vt:lpstr>What was the name of his character?  What is the name of this book to movie? </vt:lpstr>
      <vt:lpstr>What was the name of this character in the novel?  What was the name of the novel?</vt:lpstr>
      <vt:lpstr>Zoe Deutch plays this role in the movie based on the novel where she has to relive her last day over and over again.  Name the book character and the novel. </vt:lpstr>
      <vt:lpstr>This book was published in 1962.  The movie adaptation came out last year. What is the name of the book and the author?</vt:lpstr>
      <vt:lpstr>This 1987 Newberry Award winner has an old movie to go with it, even though it is a great read even today.  What is the name of this character and the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TALLY THE SCORES!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dc:title>
  <dc:creator>Julie Lemley [STAFF]</dc:creator>
  <cp:lastModifiedBy>John Lemley [STAFF]</cp:lastModifiedBy>
  <cp:revision>20</cp:revision>
  <dcterms:created xsi:type="dcterms:W3CDTF">2019-02-20T03:50:24Z</dcterms:created>
  <dcterms:modified xsi:type="dcterms:W3CDTF">2019-02-20T12:05:37Z</dcterms:modified>
</cp:coreProperties>
</file>