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68" r:id="rId92"/>
    <p:sldId id="356" r:id="rId93"/>
    <p:sldId id="357" r:id="rId94"/>
    <p:sldId id="358" r:id="rId95"/>
    <p:sldId id="359" r:id="rId96"/>
    <p:sldId id="360" r:id="rId97"/>
    <p:sldId id="361" r:id="rId98"/>
    <p:sldId id="362" r:id="rId99"/>
    <p:sldId id="363" r:id="rId100"/>
    <p:sldId id="364" r:id="rId101"/>
    <p:sldId id="365" r:id="rId102"/>
    <p:sldId id="366" r:id="rId103"/>
    <p:sldId id="367" r:id="rId104"/>
    <p:sldId id="369" r:id="rId105"/>
    <p:sldId id="370" r:id="rId106"/>
    <p:sldId id="371" r:id="rId107"/>
    <p:sldId id="372" r:id="rId108"/>
    <p:sldId id="373" r:id="rId109"/>
    <p:sldId id="374" r:id="rId110"/>
    <p:sldId id="375" r:id="rId111"/>
    <p:sldId id="376" r:id="rId112"/>
    <p:sldId id="377" r:id="rId113"/>
    <p:sldId id="378" r:id="rId114"/>
    <p:sldId id="379" r:id="rId115"/>
    <p:sldId id="389" r:id="rId116"/>
    <p:sldId id="390" r:id="rId1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68"/>
    <p:restoredTop sz="94586"/>
  </p:normalViewPr>
  <p:slideViewPr>
    <p:cSldViewPr snapToGrid="0" snapToObjects="1">
      <p:cViewPr varScale="1">
        <p:scale>
          <a:sx n="102" d="100"/>
          <a:sy n="102" d="100"/>
        </p:scale>
        <p:origin x="6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presProps" Target="pres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1C72E4-CB84-674C-A697-CDD4D4EB1E1F}" type="datetimeFigureOut">
              <a:rPr lang="en-US" smtClean="0"/>
              <a:t>10/29/18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6EBA5-5FB8-A646-8C08-10BFE8E23E6C}" type="slidenum">
              <a:rPr lang="en-US" smtClean="0"/>
              <a:t>‹#›</a:t>
            </a:fld>
            <a:endParaRPr lang="en-US"/>
          </a:p>
        </p:txBody>
      </p:sp>
    </p:spTree>
    <p:extLst>
      <p:ext uri="{BB962C8B-B14F-4D97-AF65-F5344CB8AC3E}">
        <p14:creationId xmlns:p14="http://schemas.microsoft.com/office/powerpoint/2010/main" val="1416082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2A054C3-20FC-9445-9969-BD6501FA644B}" type="datetimeFigureOut">
              <a:rPr lang="en-US" smtClean="0"/>
              <a:t>10/29/18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6F63F-0B73-9443-8AD1-52CD7BF252ED}" type="slidenum">
              <a:rPr lang="en-US" smtClean="0"/>
              <a:t>‹#›</a:t>
            </a:fld>
            <a:endParaRPr lang="en-US"/>
          </a:p>
        </p:txBody>
      </p:sp>
    </p:spTree>
    <p:extLst>
      <p:ext uri="{BB962C8B-B14F-4D97-AF65-F5344CB8AC3E}">
        <p14:creationId xmlns:p14="http://schemas.microsoft.com/office/powerpoint/2010/main" val="587032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A054C3-20FC-9445-9969-BD6501FA644B}" type="datetimeFigureOut">
              <a:rPr lang="en-US" smtClean="0"/>
              <a:t>10/29/18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6F63F-0B73-9443-8AD1-52CD7BF252ED}" type="slidenum">
              <a:rPr lang="en-US" smtClean="0"/>
              <a:t>‹#›</a:t>
            </a:fld>
            <a:endParaRPr lang="en-US"/>
          </a:p>
        </p:txBody>
      </p:sp>
    </p:spTree>
    <p:extLst>
      <p:ext uri="{BB962C8B-B14F-4D97-AF65-F5344CB8AC3E}">
        <p14:creationId xmlns:p14="http://schemas.microsoft.com/office/powerpoint/2010/main" val="887734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A054C3-20FC-9445-9969-BD6501FA644B}" type="datetimeFigureOut">
              <a:rPr lang="en-US" smtClean="0"/>
              <a:t>10/29/18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6F63F-0B73-9443-8AD1-52CD7BF252ED}" type="slidenum">
              <a:rPr lang="en-US" smtClean="0"/>
              <a:t>‹#›</a:t>
            </a:fld>
            <a:endParaRPr lang="en-US"/>
          </a:p>
        </p:txBody>
      </p:sp>
    </p:spTree>
    <p:extLst>
      <p:ext uri="{BB962C8B-B14F-4D97-AF65-F5344CB8AC3E}">
        <p14:creationId xmlns:p14="http://schemas.microsoft.com/office/powerpoint/2010/main" val="1577870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A054C3-20FC-9445-9969-BD6501FA644B}" type="datetimeFigureOut">
              <a:rPr lang="en-US" smtClean="0"/>
              <a:t>10/29/18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6F63F-0B73-9443-8AD1-52CD7BF252ED}" type="slidenum">
              <a:rPr lang="en-US" smtClean="0"/>
              <a:t>‹#›</a:t>
            </a:fld>
            <a:endParaRPr lang="en-US"/>
          </a:p>
        </p:txBody>
      </p:sp>
    </p:spTree>
    <p:extLst>
      <p:ext uri="{BB962C8B-B14F-4D97-AF65-F5344CB8AC3E}">
        <p14:creationId xmlns:p14="http://schemas.microsoft.com/office/powerpoint/2010/main" val="708327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A054C3-20FC-9445-9969-BD6501FA644B}" type="datetimeFigureOut">
              <a:rPr lang="en-US" smtClean="0"/>
              <a:t>10/29/18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6F63F-0B73-9443-8AD1-52CD7BF252ED}" type="slidenum">
              <a:rPr lang="en-US" smtClean="0"/>
              <a:t>‹#›</a:t>
            </a:fld>
            <a:endParaRPr lang="en-US"/>
          </a:p>
        </p:txBody>
      </p:sp>
    </p:spTree>
    <p:extLst>
      <p:ext uri="{BB962C8B-B14F-4D97-AF65-F5344CB8AC3E}">
        <p14:creationId xmlns:p14="http://schemas.microsoft.com/office/powerpoint/2010/main" val="1364420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A054C3-20FC-9445-9969-BD6501FA644B}" type="datetimeFigureOut">
              <a:rPr lang="en-US" smtClean="0"/>
              <a:t>10/29/18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6F63F-0B73-9443-8AD1-52CD7BF252ED}" type="slidenum">
              <a:rPr lang="en-US" smtClean="0"/>
              <a:t>‹#›</a:t>
            </a:fld>
            <a:endParaRPr lang="en-US"/>
          </a:p>
        </p:txBody>
      </p:sp>
    </p:spTree>
    <p:extLst>
      <p:ext uri="{BB962C8B-B14F-4D97-AF65-F5344CB8AC3E}">
        <p14:creationId xmlns:p14="http://schemas.microsoft.com/office/powerpoint/2010/main" val="984473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A054C3-20FC-9445-9969-BD6501FA644B}" type="datetimeFigureOut">
              <a:rPr lang="en-US" smtClean="0"/>
              <a:t>10/29/18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06F63F-0B73-9443-8AD1-52CD7BF252ED}" type="slidenum">
              <a:rPr lang="en-US" smtClean="0"/>
              <a:t>‹#›</a:t>
            </a:fld>
            <a:endParaRPr lang="en-US"/>
          </a:p>
        </p:txBody>
      </p:sp>
    </p:spTree>
    <p:extLst>
      <p:ext uri="{BB962C8B-B14F-4D97-AF65-F5344CB8AC3E}">
        <p14:creationId xmlns:p14="http://schemas.microsoft.com/office/powerpoint/2010/main" val="1830938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A054C3-20FC-9445-9969-BD6501FA644B}" type="datetimeFigureOut">
              <a:rPr lang="en-US" smtClean="0"/>
              <a:t>10/29/18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06F63F-0B73-9443-8AD1-52CD7BF252ED}" type="slidenum">
              <a:rPr lang="en-US" smtClean="0"/>
              <a:t>‹#›</a:t>
            </a:fld>
            <a:endParaRPr lang="en-US"/>
          </a:p>
        </p:txBody>
      </p:sp>
    </p:spTree>
    <p:extLst>
      <p:ext uri="{BB962C8B-B14F-4D97-AF65-F5344CB8AC3E}">
        <p14:creationId xmlns:p14="http://schemas.microsoft.com/office/powerpoint/2010/main" val="1287317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A054C3-20FC-9445-9969-BD6501FA644B}" type="datetimeFigureOut">
              <a:rPr lang="en-US" smtClean="0"/>
              <a:t>10/29/18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06F63F-0B73-9443-8AD1-52CD7BF252ED}" type="slidenum">
              <a:rPr lang="en-US" smtClean="0"/>
              <a:t>‹#›</a:t>
            </a:fld>
            <a:endParaRPr lang="en-US"/>
          </a:p>
        </p:txBody>
      </p:sp>
    </p:spTree>
    <p:extLst>
      <p:ext uri="{BB962C8B-B14F-4D97-AF65-F5344CB8AC3E}">
        <p14:creationId xmlns:p14="http://schemas.microsoft.com/office/powerpoint/2010/main" val="4983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A054C3-20FC-9445-9969-BD6501FA644B}" type="datetimeFigureOut">
              <a:rPr lang="en-US" smtClean="0"/>
              <a:t>10/29/18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6F63F-0B73-9443-8AD1-52CD7BF252ED}" type="slidenum">
              <a:rPr lang="en-US" smtClean="0"/>
              <a:t>‹#›</a:t>
            </a:fld>
            <a:endParaRPr lang="en-US"/>
          </a:p>
        </p:txBody>
      </p:sp>
    </p:spTree>
    <p:extLst>
      <p:ext uri="{BB962C8B-B14F-4D97-AF65-F5344CB8AC3E}">
        <p14:creationId xmlns:p14="http://schemas.microsoft.com/office/powerpoint/2010/main" val="704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A054C3-20FC-9445-9969-BD6501FA644B}" type="datetimeFigureOut">
              <a:rPr lang="en-US" smtClean="0"/>
              <a:t>10/29/18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6F63F-0B73-9443-8AD1-52CD7BF252ED}" type="slidenum">
              <a:rPr lang="en-US" smtClean="0"/>
              <a:t>‹#›</a:t>
            </a:fld>
            <a:endParaRPr lang="en-US"/>
          </a:p>
        </p:txBody>
      </p:sp>
    </p:spTree>
    <p:extLst>
      <p:ext uri="{BB962C8B-B14F-4D97-AF65-F5344CB8AC3E}">
        <p14:creationId xmlns:p14="http://schemas.microsoft.com/office/powerpoint/2010/main" val="299680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A054C3-20FC-9445-9969-BD6501FA644B}" type="datetimeFigureOut">
              <a:rPr lang="en-US" smtClean="0"/>
              <a:t>10/29/18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6F63F-0B73-9443-8AD1-52CD7BF252ED}" type="slidenum">
              <a:rPr lang="en-US" smtClean="0"/>
              <a:t>‹#›</a:t>
            </a:fld>
            <a:endParaRPr lang="en-US"/>
          </a:p>
        </p:txBody>
      </p:sp>
    </p:spTree>
    <p:extLst>
      <p:ext uri="{BB962C8B-B14F-4D97-AF65-F5344CB8AC3E}">
        <p14:creationId xmlns:p14="http://schemas.microsoft.com/office/powerpoint/2010/main" val="904285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04203"/>
            <a:ext cx="9144000" cy="980757"/>
          </a:xfrm>
        </p:spPr>
        <p:txBody>
          <a:bodyPr/>
          <a:lstStyle/>
          <a:p>
            <a:r>
              <a:rPr lang="en-US" dirty="0"/>
              <a:t>Welcome to Kids Read</a:t>
            </a:r>
          </a:p>
        </p:txBody>
      </p:sp>
      <p:sp>
        <p:nvSpPr>
          <p:cNvPr id="4" name="TextBox 3"/>
          <p:cNvSpPr txBox="1"/>
          <p:nvPr/>
        </p:nvSpPr>
        <p:spPr>
          <a:xfrm>
            <a:off x="7071360" y="1779687"/>
            <a:ext cx="5120640" cy="5078313"/>
          </a:xfrm>
          <a:prstGeom prst="rect">
            <a:avLst/>
          </a:prstGeom>
          <a:noFill/>
        </p:spPr>
        <p:txBody>
          <a:bodyPr wrap="square" rtlCol="0">
            <a:spAutoFit/>
          </a:bodyPr>
          <a:lstStyle/>
          <a:p>
            <a:pPr algn="ctr"/>
            <a:r>
              <a:rPr lang="en-US" sz="2000" b="1" dirty="0"/>
              <a:t>Schedule</a:t>
            </a:r>
          </a:p>
          <a:p>
            <a:pPr algn="ctr"/>
            <a:endParaRPr lang="en-US" dirty="0"/>
          </a:p>
          <a:p>
            <a:r>
              <a:rPr lang="en-US" b="1" dirty="0"/>
              <a:t>9:00  	Round 1 (3 x 10 questions)</a:t>
            </a:r>
            <a:endParaRPr lang="en-US" dirty="0"/>
          </a:p>
          <a:p>
            <a:r>
              <a:rPr lang="en-US" b="1" dirty="0"/>
              <a:t>	Audience participation</a:t>
            </a:r>
            <a:endParaRPr lang="en-US" dirty="0"/>
          </a:p>
          <a:p>
            <a:r>
              <a:rPr lang="en-US" b="1" dirty="0"/>
              <a:t>10:00	Round 2 (3 x 10 questions)</a:t>
            </a:r>
            <a:endParaRPr lang="en-US" dirty="0"/>
          </a:p>
          <a:p>
            <a:r>
              <a:rPr lang="en-US" b="1" dirty="0"/>
              <a:t>	Audience participation</a:t>
            </a:r>
            <a:endParaRPr lang="en-US" dirty="0"/>
          </a:p>
          <a:p>
            <a:r>
              <a:rPr lang="en-US" b="1" dirty="0"/>
              <a:t>11:00 	Round 3 (2 x 10 questions)</a:t>
            </a:r>
            <a:endParaRPr lang="en-US" dirty="0"/>
          </a:p>
          <a:p>
            <a:r>
              <a:rPr lang="en-US" b="1" dirty="0"/>
              <a:t>	Audience participation</a:t>
            </a:r>
            <a:endParaRPr lang="en-US" dirty="0"/>
          </a:p>
          <a:p>
            <a:r>
              <a:rPr lang="en-US" b="1" dirty="0"/>
              <a:t>12:00   Announce Leading Team</a:t>
            </a:r>
            <a:endParaRPr lang="en-US" dirty="0"/>
          </a:p>
          <a:p>
            <a:r>
              <a:rPr lang="en-US" b="1" dirty="0"/>
              <a:t>12:20   Lunch</a:t>
            </a:r>
            <a:endParaRPr lang="en-US" dirty="0"/>
          </a:p>
          <a:p>
            <a:r>
              <a:rPr lang="en-US" b="1" dirty="0"/>
              <a:t>1:00 	Round 4 (Books to movie x 10)</a:t>
            </a:r>
            <a:endParaRPr lang="en-US" dirty="0"/>
          </a:p>
          <a:p>
            <a:r>
              <a:rPr lang="en-US" b="1" dirty="0"/>
              <a:t>	Audience Participation</a:t>
            </a:r>
            <a:endParaRPr lang="en-US" dirty="0"/>
          </a:p>
          <a:p>
            <a:r>
              <a:rPr lang="en-US" b="1" dirty="0"/>
              <a:t>1:30 	Round 5 (2 x 10 questions)</a:t>
            </a:r>
            <a:endParaRPr lang="en-US" dirty="0"/>
          </a:p>
          <a:p>
            <a:r>
              <a:rPr lang="en-US" b="1" dirty="0"/>
              <a:t>	Audience Participation </a:t>
            </a:r>
          </a:p>
          <a:p>
            <a:r>
              <a:rPr lang="en-US" b="1" dirty="0"/>
              <a:t>2:10 	Winners Announced</a:t>
            </a:r>
            <a:endParaRPr lang="en-US" dirty="0"/>
          </a:p>
          <a:p>
            <a:r>
              <a:rPr lang="en-US" b="1" dirty="0"/>
              <a:t>	Group Photos</a:t>
            </a:r>
            <a:endParaRPr lang="en-US" dirty="0"/>
          </a:p>
          <a:p>
            <a:r>
              <a:rPr lang="en-US" b="1" dirty="0"/>
              <a:t>2:20	Board Busses for Departure</a:t>
            </a:r>
            <a:endParaRPr lang="en-US" dirty="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4960"/>
            <a:ext cx="7540028" cy="4984282"/>
          </a:xfrm>
          <a:prstGeom prst="rect">
            <a:avLst/>
          </a:prstGeom>
        </p:spPr>
      </p:pic>
    </p:spTree>
    <p:extLst>
      <p:ext uri="{BB962C8B-B14F-4D97-AF65-F5344CB8AC3E}">
        <p14:creationId xmlns:p14="http://schemas.microsoft.com/office/powerpoint/2010/main" val="424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1.8</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870251" y="2339163"/>
            <a:ext cx="6294475" cy="1938992"/>
          </a:xfrm>
          <a:prstGeom prst="rect">
            <a:avLst/>
          </a:prstGeom>
          <a:noFill/>
        </p:spPr>
        <p:txBody>
          <a:bodyPr wrap="square" rtlCol="0">
            <a:spAutoFit/>
          </a:bodyPr>
          <a:lstStyle/>
          <a:p>
            <a:pPr algn="ctr"/>
            <a:r>
              <a:rPr lang="en-US" sz="4000" dirty="0"/>
              <a:t>What is the name of the village where Bilbo Baggins, a hobbit, lives?</a:t>
            </a:r>
          </a:p>
        </p:txBody>
      </p:sp>
    </p:spTree>
    <p:extLst>
      <p:ext uri="{BB962C8B-B14F-4D97-AF65-F5344CB8AC3E}">
        <p14:creationId xmlns:p14="http://schemas.microsoft.com/office/powerpoint/2010/main" val="90642476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10.8</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6" name="TextBox 5"/>
          <p:cNvSpPr txBox="1"/>
          <p:nvPr/>
        </p:nvSpPr>
        <p:spPr>
          <a:xfrm>
            <a:off x="2781748" y="2754393"/>
            <a:ext cx="8304903" cy="2554545"/>
          </a:xfrm>
          <a:prstGeom prst="rect">
            <a:avLst/>
          </a:prstGeom>
          <a:noFill/>
        </p:spPr>
        <p:txBody>
          <a:bodyPr wrap="square" rtlCol="0">
            <a:spAutoFit/>
          </a:bodyPr>
          <a:lstStyle/>
          <a:p>
            <a:pPr algn="ctr"/>
            <a:r>
              <a:rPr lang="en-US" sz="4000" dirty="0"/>
              <a:t>Anne Frank decides not to show her diary to anyone until she finds a true friend.  What does she state is more patient than man?</a:t>
            </a:r>
          </a:p>
        </p:txBody>
      </p:sp>
    </p:spTree>
    <p:extLst>
      <p:ext uri="{BB962C8B-B14F-4D97-AF65-F5344CB8AC3E}">
        <p14:creationId xmlns:p14="http://schemas.microsoft.com/office/powerpoint/2010/main" val="68333003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10.9</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6" name="TextBox 5"/>
          <p:cNvSpPr txBox="1"/>
          <p:nvPr/>
        </p:nvSpPr>
        <p:spPr>
          <a:xfrm>
            <a:off x="2313790" y="2669095"/>
            <a:ext cx="9240819" cy="2831544"/>
          </a:xfrm>
          <a:prstGeom prst="rect">
            <a:avLst/>
          </a:prstGeom>
          <a:noFill/>
        </p:spPr>
        <p:txBody>
          <a:bodyPr wrap="square" rtlCol="0">
            <a:spAutoFit/>
          </a:bodyPr>
          <a:lstStyle/>
          <a:p>
            <a:pPr algn="ctr"/>
            <a:r>
              <a:rPr lang="en-US" sz="4000" dirty="0"/>
              <a:t>In</a:t>
            </a:r>
            <a:r>
              <a:rPr lang="en-US" sz="4000" i="1" dirty="0"/>
              <a:t> Island of the Blue Dolphins, </a:t>
            </a:r>
            <a:r>
              <a:rPr lang="en-US" sz="4000" dirty="0"/>
              <a:t>the main character, Karana, bravely disobeys a tribal law in order to survive. What is the law she disobeys?</a:t>
            </a:r>
          </a:p>
          <a:p>
            <a:pPr algn="ctr"/>
            <a:endParaRPr lang="en-US" dirty="0"/>
          </a:p>
        </p:txBody>
      </p:sp>
    </p:spTree>
    <p:extLst>
      <p:ext uri="{BB962C8B-B14F-4D97-AF65-F5344CB8AC3E}">
        <p14:creationId xmlns:p14="http://schemas.microsoft.com/office/powerpoint/2010/main" val="213278731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10.10</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384176" y="2669095"/>
            <a:ext cx="7100047" cy="2554545"/>
          </a:xfrm>
          <a:prstGeom prst="rect">
            <a:avLst/>
          </a:prstGeom>
          <a:noFill/>
        </p:spPr>
        <p:txBody>
          <a:bodyPr wrap="square" rtlCol="0">
            <a:spAutoFit/>
          </a:bodyPr>
          <a:lstStyle/>
          <a:p>
            <a:pPr algn="ctr"/>
            <a:r>
              <a:rPr lang="en-US" sz="4000" dirty="0"/>
              <a:t>Moose Flanagan asks Al Capone a favor and Al Capone delivers in the novel </a:t>
            </a:r>
            <a:r>
              <a:rPr lang="en-US" sz="4000" i="1" dirty="0"/>
              <a:t>Al Capone Does My Shirts. </a:t>
            </a:r>
            <a:r>
              <a:rPr lang="en-US" sz="4000" dirty="0"/>
              <a:t>What is it?</a:t>
            </a:r>
          </a:p>
        </p:txBody>
      </p:sp>
    </p:spTree>
    <p:extLst>
      <p:ext uri="{BB962C8B-B14F-4D97-AF65-F5344CB8AC3E}">
        <p14:creationId xmlns:p14="http://schemas.microsoft.com/office/powerpoint/2010/main" val="210685112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End of Round 10</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676400" y="2239934"/>
            <a:ext cx="10266218" cy="1846659"/>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r>
              <a:rPr lang="en-US" sz="3200" dirty="0"/>
              <a:t>Judges Score Sheets</a:t>
            </a:r>
          </a:p>
          <a:p>
            <a:pPr marL="285750" indent="-285750">
              <a:buFont typeface="Arial" charset="0"/>
              <a:buChar char="•"/>
            </a:pPr>
            <a:r>
              <a:rPr lang="en-US" sz="3200" dirty="0"/>
              <a:t>Audience Participation Questions</a:t>
            </a:r>
          </a:p>
          <a:p>
            <a:pPr marL="285750" indent="-285750">
              <a:buFont typeface="Arial" charset="0"/>
              <a:buChar char="•"/>
            </a:pPr>
            <a:r>
              <a:rPr lang="en-US" sz="3200" dirty="0"/>
              <a:t>Subs allowed</a:t>
            </a:r>
          </a:p>
        </p:txBody>
      </p:sp>
    </p:spTree>
    <p:extLst>
      <p:ext uri="{BB962C8B-B14F-4D97-AF65-F5344CB8AC3E}">
        <p14:creationId xmlns:p14="http://schemas.microsoft.com/office/powerpoint/2010/main" val="213653656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11.1</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2824778" y="2669095"/>
            <a:ext cx="8218843" cy="2831544"/>
          </a:xfrm>
          <a:prstGeom prst="rect">
            <a:avLst/>
          </a:prstGeom>
          <a:noFill/>
        </p:spPr>
        <p:txBody>
          <a:bodyPr wrap="square" rtlCol="0">
            <a:spAutoFit/>
          </a:bodyPr>
          <a:lstStyle/>
          <a:p>
            <a:pPr algn="ctr"/>
            <a:r>
              <a:rPr lang="en-US" sz="4000" dirty="0"/>
              <a:t>In the novel </a:t>
            </a:r>
            <a:r>
              <a:rPr lang="en-US" sz="4000" i="1" dirty="0" err="1"/>
              <a:t>Steelheart</a:t>
            </a:r>
            <a:r>
              <a:rPr lang="en-US" sz="4000" dirty="0"/>
              <a:t>, which epic has the extraordinary power of producing electricity which powered much of the city of </a:t>
            </a:r>
            <a:r>
              <a:rPr lang="en-US" sz="4000" dirty="0" err="1"/>
              <a:t>Newcago</a:t>
            </a:r>
            <a:r>
              <a:rPr lang="en-US" sz="4000" dirty="0"/>
              <a:t>? </a:t>
            </a:r>
          </a:p>
          <a:p>
            <a:endParaRPr lang="en-US" dirty="0"/>
          </a:p>
        </p:txBody>
      </p:sp>
    </p:spTree>
    <p:extLst>
      <p:ext uri="{BB962C8B-B14F-4D97-AF65-F5344CB8AC3E}">
        <p14:creationId xmlns:p14="http://schemas.microsoft.com/office/powerpoint/2010/main" val="78487840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6" name="Title 1"/>
          <p:cNvSpPr txBox="1">
            <a:spLocks/>
          </p:cNvSpPr>
          <p:nvPr/>
        </p:nvSpPr>
        <p:spPr>
          <a:xfrm>
            <a:off x="1676400" y="604203"/>
            <a:ext cx="10515600" cy="98075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11.2</a:t>
            </a:r>
          </a:p>
        </p:txBody>
      </p:sp>
      <p:sp>
        <p:nvSpPr>
          <p:cNvPr id="2" name="Rectangle 1"/>
          <p:cNvSpPr/>
          <p:nvPr/>
        </p:nvSpPr>
        <p:spPr>
          <a:xfrm>
            <a:off x="4581761" y="2635933"/>
            <a:ext cx="4704878" cy="1323439"/>
          </a:xfrm>
          <a:prstGeom prst="rect">
            <a:avLst/>
          </a:prstGeom>
        </p:spPr>
        <p:txBody>
          <a:bodyPr wrap="none">
            <a:spAutoFit/>
          </a:bodyPr>
          <a:lstStyle/>
          <a:p>
            <a:pPr algn="ctr"/>
            <a:r>
              <a:rPr lang="en-US" sz="4000" dirty="0">
                <a:ea typeface="宋体" charset="-122"/>
                <a:cs typeface="Times New Roman" charset="0"/>
              </a:rPr>
              <a:t>At which game </a:t>
            </a:r>
            <a:r>
              <a:rPr lang="en-US" sz="4000">
                <a:ea typeface="宋体" charset="-122"/>
                <a:cs typeface="Times New Roman" charset="0"/>
              </a:rPr>
              <a:t>is </a:t>
            </a:r>
          </a:p>
          <a:p>
            <a:pPr algn="ctr"/>
            <a:r>
              <a:rPr lang="en-US" sz="4000" dirty="0">
                <a:ea typeface="宋体" charset="-122"/>
                <a:cs typeface="Times New Roman" charset="0"/>
              </a:rPr>
              <a:t>Big Nate really good?</a:t>
            </a:r>
            <a:r>
              <a:rPr lang="en-US" sz="4000" dirty="0"/>
              <a:t> </a:t>
            </a:r>
          </a:p>
        </p:txBody>
      </p:sp>
    </p:spTree>
    <p:extLst>
      <p:ext uri="{BB962C8B-B14F-4D97-AF65-F5344CB8AC3E}">
        <p14:creationId xmlns:p14="http://schemas.microsoft.com/office/powerpoint/2010/main" val="160675934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11.3</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2700670" y="2669095"/>
            <a:ext cx="8250865" cy="2554545"/>
          </a:xfrm>
          <a:prstGeom prst="rect">
            <a:avLst/>
          </a:prstGeom>
          <a:noFill/>
        </p:spPr>
        <p:txBody>
          <a:bodyPr wrap="square" rtlCol="0">
            <a:spAutoFit/>
          </a:bodyPr>
          <a:lstStyle/>
          <a:p>
            <a:pPr algn="ctr"/>
            <a:r>
              <a:rPr lang="en-US" sz="4000" dirty="0"/>
              <a:t>Clary, from </a:t>
            </a:r>
            <a:r>
              <a:rPr lang="en-US" sz="4000" i="1" dirty="0"/>
              <a:t>City of Bones,</a:t>
            </a:r>
            <a:r>
              <a:rPr lang="en-US" sz="4000" dirty="0"/>
              <a:t> realizes she has hidden a magical artifact inside a hand-painted Tarot deck. What is the magical artifact called?</a:t>
            </a:r>
          </a:p>
        </p:txBody>
      </p:sp>
    </p:spTree>
    <p:extLst>
      <p:ext uri="{BB962C8B-B14F-4D97-AF65-F5344CB8AC3E}">
        <p14:creationId xmlns:p14="http://schemas.microsoft.com/office/powerpoint/2010/main" val="19748400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11.4</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6" name="Rectangle 5"/>
          <p:cNvSpPr/>
          <p:nvPr/>
        </p:nvSpPr>
        <p:spPr>
          <a:xfrm>
            <a:off x="3374369" y="2667726"/>
            <a:ext cx="7064244" cy="3170099"/>
          </a:xfrm>
          <a:prstGeom prst="rect">
            <a:avLst/>
          </a:prstGeom>
        </p:spPr>
        <p:txBody>
          <a:bodyPr wrap="square">
            <a:spAutoFit/>
          </a:bodyPr>
          <a:lstStyle/>
          <a:p>
            <a:pPr algn="ctr"/>
            <a:r>
              <a:rPr lang="en-US" sz="4000" dirty="0">
                <a:ea typeface="宋体" charset="-122"/>
                <a:cs typeface="Times New Roman" charset="0"/>
              </a:rPr>
              <a:t>In </a:t>
            </a:r>
            <a:r>
              <a:rPr lang="en-US" sz="4000" i="1" dirty="0">
                <a:ea typeface="宋体" charset="-122"/>
                <a:cs typeface="Times New Roman" charset="0"/>
              </a:rPr>
              <a:t>The Little Prince, </a:t>
            </a:r>
            <a:r>
              <a:rPr lang="en-US" sz="4000" dirty="0">
                <a:ea typeface="宋体" charset="-122"/>
                <a:cs typeface="Times New Roman" charset="0"/>
              </a:rPr>
              <a:t>how long is a day on the fifth planet, the smallest planet that only has enough room for a street lamp and lamp lighter?</a:t>
            </a:r>
            <a:r>
              <a:rPr lang="en-US" sz="4000" dirty="0"/>
              <a:t> </a:t>
            </a:r>
          </a:p>
        </p:txBody>
      </p:sp>
    </p:spTree>
    <p:extLst>
      <p:ext uri="{BB962C8B-B14F-4D97-AF65-F5344CB8AC3E}">
        <p14:creationId xmlns:p14="http://schemas.microsoft.com/office/powerpoint/2010/main" val="125142061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11.5</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6" name="TextBox 5"/>
          <p:cNvSpPr txBox="1"/>
          <p:nvPr/>
        </p:nvSpPr>
        <p:spPr>
          <a:xfrm>
            <a:off x="3010786" y="2669095"/>
            <a:ext cx="7846828" cy="2554545"/>
          </a:xfrm>
          <a:prstGeom prst="rect">
            <a:avLst/>
          </a:prstGeom>
          <a:noFill/>
        </p:spPr>
        <p:txBody>
          <a:bodyPr wrap="square" rtlCol="0">
            <a:spAutoFit/>
          </a:bodyPr>
          <a:lstStyle/>
          <a:p>
            <a:pPr algn="ctr"/>
            <a:r>
              <a:rPr lang="en-US" sz="4000" dirty="0"/>
              <a:t>Ender Wiggin was born to be a whiz kid. He was born a “Third”: a rare exception to Earth’s two-child policy. Why was he allowed to be born?</a:t>
            </a:r>
          </a:p>
        </p:txBody>
      </p:sp>
    </p:spTree>
    <p:extLst>
      <p:ext uri="{BB962C8B-B14F-4D97-AF65-F5344CB8AC3E}">
        <p14:creationId xmlns:p14="http://schemas.microsoft.com/office/powerpoint/2010/main" val="17140397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11.6</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6" name="TextBox 5"/>
          <p:cNvSpPr txBox="1"/>
          <p:nvPr/>
        </p:nvSpPr>
        <p:spPr>
          <a:xfrm>
            <a:off x="2239925" y="2669095"/>
            <a:ext cx="9388549" cy="3785652"/>
          </a:xfrm>
          <a:prstGeom prst="rect">
            <a:avLst/>
          </a:prstGeom>
          <a:noFill/>
        </p:spPr>
        <p:txBody>
          <a:bodyPr wrap="square" rtlCol="0">
            <a:spAutoFit/>
          </a:bodyPr>
          <a:lstStyle/>
          <a:p>
            <a:pPr algn="ctr"/>
            <a:r>
              <a:rPr lang="en-US" sz="4000" dirty="0"/>
              <a:t>Magnus Chase is told by a mysterious stranger that the gods of </a:t>
            </a:r>
            <a:r>
              <a:rPr lang="en-US" sz="4000" dirty="0" err="1"/>
              <a:t>Asgard</a:t>
            </a:r>
            <a:r>
              <a:rPr lang="en-US" sz="4000" dirty="0"/>
              <a:t> are preparing for war. Trolls, giants, and worse monsters are stirring for Doomsday. To which Ancient Mythology do these creatures belong? </a:t>
            </a:r>
          </a:p>
        </p:txBody>
      </p:sp>
    </p:spTree>
    <p:extLst>
      <p:ext uri="{BB962C8B-B14F-4D97-AF65-F5344CB8AC3E}">
        <p14:creationId xmlns:p14="http://schemas.microsoft.com/office/powerpoint/2010/main" val="1011003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1.9</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2630090" y="2669095"/>
            <a:ext cx="8552802" cy="3785652"/>
          </a:xfrm>
          <a:prstGeom prst="rect">
            <a:avLst/>
          </a:prstGeom>
          <a:noFill/>
        </p:spPr>
        <p:txBody>
          <a:bodyPr wrap="square" rtlCol="0">
            <a:spAutoFit/>
          </a:bodyPr>
          <a:lstStyle/>
          <a:p>
            <a:pPr algn="ctr"/>
            <a:r>
              <a:rPr lang="en-US" sz="4000" dirty="0"/>
              <a:t>What is the name of the lottery in which one boy and one girl aged 12–18 from each of the twelve districts surrounding the Capitol are selected by lottery to compete in a televised battle to the death?</a:t>
            </a:r>
          </a:p>
        </p:txBody>
      </p:sp>
    </p:spTree>
    <p:extLst>
      <p:ext uri="{BB962C8B-B14F-4D97-AF65-F5344CB8AC3E}">
        <p14:creationId xmlns:p14="http://schemas.microsoft.com/office/powerpoint/2010/main" val="3208395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11.7</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6" name="Rectangle 5"/>
          <p:cNvSpPr/>
          <p:nvPr/>
        </p:nvSpPr>
        <p:spPr>
          <a:xfrm>
            <a:off x="2723452" y="2669095"/>
            <a:ext cx="8366078" cy="3170099"/>
          </a:xfrm>
          <a:prstGeom prst="rect">
            <a:avLst/>
          </a:prstGeom>
        </p:spPr>
        <p:txBody>
          <a:bodyPr wrap="square">
            <a:spAutoFit/>
          </a:bodyPr>
          <a:lstStyle/>
          <a:p>
            <a:pPr algn="ctr"/>
            <a:r>
              <a:rPr lang="en-US" sz="4000" dirty="0">
                <a:ea typeface="Calibri" charset="0"/>
                <a:cs typeface="Times New Roman" charset="0"/>
              </a:rPr>
              <a:t>A girl gets a bogus medical alert bracelet to make her feel special at her new school in this book by </a:t>
            </a:r>
            <a:r>
              <a:rPr lang="en-US" sz="4000" dirty="0" err="1">
                <a:ea typeface="Calibri" charset="0"/>
                <a:cs typeface="Times New Roman" charset="0"/>
              </a:rPr>
              <a:t>Ayun</a:t>
            </a:r>
            <a:r>
              <a:rPr lang="en-US" sz="4000" dirty="0">
                <a:ea typeface="Calibri" charset="0"/>
                <a:cs typeface="Times New Roman" charset="0"/>
              </a:rPr>
              <a:t> Halliday and Paul Hoppe.  What condition is she faking?</a:t>
            </a:r>
            <a:r>
              <a:rPr lang="en-US" sz="4000" dirty="0"/>
              <a:t> </a:t>
            </a:r>
          </a:p>
        </p:txBody>
      </p:sp>
    </p:spTree>
    <p:extLst>
      <p:ext uri="{BB962C8B-B14F-4D97-AF65-F5344CB8AC3E}">
        <p14:creationId xmlns:p14="http://schemas.microsoft.com/office/powerpoint/2010/main" val="104662122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11.8</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Rectangle 3"/>
          <p:cNvSpPr/>
          <p:nvPr/>
        </p:nvSpPr>
        <p:spPr>
          <a:xfrm>
            <a:off x="3556299" y="2669095"/>
            <a:ext cx="6755802" cy="2554545"/>
          </a:xfrm>
          <a:prstGeom prst="rect">
            <a:avLst/>
          </a:prstGeom>
        </p:spPr>
        <p:txBody>
          <a:bodyPr wrap="square">
            <a:spAutoFit/>
          </a:bodyPr>
          <a:lstStyle/>
          <a:p>
            <a:pPr algn="ctr"/>
            <a:r>
              <a:rPr lang="en-US" sz="4000" dirty="0">
                <a:latin typeface="Times New Roman" charset="0"/>
              </a:rPr>
              <a:t>In </a:t>
            </a:r>
            <a:r>
              <a:rPr lang="en-US" sz="4000" i="1" dirty="0">
                <a:latin typeface="Times New Roman" charset="0"/>
              </a:rPr>
              <a:t>Divergent</a:t>
            </a:r>
            <a:r>
              <a:rPr lang="en-US" sz="4000" dirty="0">
                <a:latin typeface="Times New Roman" charset="0"/>
              </a:rPr>
              <a:t>, </a:t>
            </a:r>
            <a:r>
              <a:rPr lang="en-US" sz="4000" dirty="0" err="1">
                <a:latin typeface="Times New Roman" charset="0"/>
              </a:rPr>
              <a:t>Tris</a:t>
            </a:r>
            <a:r>
              <a:rPr lang="en-US" sz="4000" dirty="0">
                <a:latin typeface="Times New Roman" charset="0"/>
              </a:rPr>
              <a:t> is quickly given a new nickname when she joints Dauntless.  What </a:t>
            </a:r>
            <a:r>
              <a:rPr lang="en-US" sz="4000" dirty="0" err="1">
                <a:latin typeface="Times New Roman" charset="0"/>
              </a:rPr>
              <a:t>knick</a:t>
            </a:r>
            <a:r>
              <a:rPr lang="en-US" sz="4000" dirty="0">
                <a:latin typeface="Times New Roman" charset="0"/>
              </a:rPr>
              <a:t> name does Eric give her? </a:t>
            </a:r>
            <a:endParaRPr lang="en-US" sz="4000" dirty="0">
              <a:effectLst/>
              <a:latin typeface="Times New Roman" charset="0"/>
            </a:endParaRPr>
          </a:p>
        </p:txBody>
      </p:sp>
    </p:spTree>
    <p:extLst>
      <p:ext uri="{BB962C8B-B14F-4D97-AF65-F5344CB8AC3E}">
        <p14:creationId xmlns:p14="http://schemas.microsoft.com/office/powerpoint/2010/main" val="52435919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11.9</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Rectangle 3"/>
          <p:cNvSpPr/>
          <p:nvPr/>
        </p:nvSpPr>
        <p:spPr>
          <a:xfrm>
            <a:off x="3858491" y="2669095"/>
            <a:ext cx="6096000" cy="1938992"/>
          </a:xfrm>
          <a:prstGeom prst="rect">
            <a:avLst/>
          </a:prstGeom>
        </p:spPr>
        <p:txBody>
          <a:bodyPr>
            <a:spAutoFit/>
          </a:bodyPr>
          <a:lstStyle/>
          <a:p>
            <a:pPr algn="ctr"/>
            <a:r>
              <a:rPr lang="en-US" sz="4000" dirty="0">
                <a:ea typeface="Calibri" charset="0"/>
                <a:cs typeface="Times New Roman" charset="0"/>
              </a:rPr>
              <a:t>In what book does a boy named Sam wear rabbit fur underwear</a:t>
            </a:r>
            <a:r>
              <a:rPr lang="en-US" sz="4000" dirty="0"/>
              <a:t>?</a:t>
            </a:r>
          </a:p>
        </p:txBody>
      </p:sp>
    </p:spTree>
    <p:extLst>
      <p:ext uri="{BB962C8B-B14F-4D97-AF65-F5344CB8AC3E}">
        <p14:creationId xmlns:p14="http://schemas.microsoft.com/office/powerpoint/2010/main" val="177951949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11.10</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2536065" y="2669095"/>
            <a:ext cx="8796270" cy="3170099"/>
          </a:xfrm>
          <a:prstGeom prst="rect">
            <a:avLst/>
          </a:prstGeom>
          <a:noFill/>
        </p:spPr>
        <p:txBody>
          <a:bodyPr wrap="square" rtlCol="0">
            <a:spAutoFit/>
          </a:bodyPr>
          <a:lstStyle/>
          <a:p>
            <a:pPr algn="ctr"/>
            <a:r>
              <a:rPr lang="en-US" sz="4000" dirty="0"/>
              <a:t>Ada is an “unlucky one.” She is a 10-year-old girl that has never left her apartment in London because her abusive mother is too embarrassed to let her go outside. Why?</a:t>
            </a:r>
          </a:p>
        </p:txBody>
      </p:sp>
    </p:spTree>
    <p:extLst>
      <p:ext uri="{BB962C8B-B14F-4D97-AF65-F5344CB8AC3E}">
        <p14:creationId xmlns:p14="http://schemas.microsoft.com/office/powerpoint/2010/main" val="37941750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End of Round 11</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676400" y="2239934"/>
            <a:ext cx="10266218" cy="1846659"/>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r>
              <a:rPr lang="en-US" sz="3200" dirty="0"/>
              <a:t>Judges Score Sheets</a:t>
            </a:r>
          </a:p>
          <a:p>
            <a:pPr marL="285750" indent="-285750">
              <a:buFont typeface="Arial" charset="0"/>
              <a:buChar char="•"/>
            </a:pPr>
            <a:r>
              <a:rPr lang="en-US" sz="3200" dirty="0"/>
              <a:t>Audience Participation Questions</a:t>
            </a:r>
          </a:p>
          <a:p>
            <a:pPr marL="285750" indent="-285750">
              <a:buFont typeface="Arial" charset="0"/>
              <a:buChar char="•"/>
            </a:pPr>
            <a:r>
              <a:rPr lang="en-US" sz="3200" dirty="0"/>
              <a:t>Subs allowed</a:t>
            </a:r>
          </a:p>
        </p:txBody>
      </p:sp>
    </p:spTree>
    <p:extLst>
      <p:ext uri="{BB962C8B-B14F-4D97-AF65-F5344CB8AC3E}">
        <p14:creationId xmlns:p14="http://schemas.microsoft.com/office/powerpoint/2010/main" val="99102497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12.10</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2386568" y="2108062"/>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2781748" y="2754393"/>
            <a:ext cx="8304903" cy="2554545"/>
          </a:xfrm>
          <a:prstGeom prst="rect">
            <a:avLst/>
          </a:prstGeom>
          <a:noFill/>
        </p:spPr>
        <p:txBody>
          <a:bodyPr wrap="square" rtlCol="0">
            <a:spAutoFit/>
          </a:bodyPr>
          <a:lstStyle/>
          <a:p>
            <a:pPr algn="ctr"/>
            <a:r>
              <a:rPr lang="en-US" sz="4000" dirty="0"/>
              <a:t>Anne Frank decides not to show her diary to anyone until she finds a true friend.  What does she state is more patient than man?</a:t>
            </a:r>
          </a:p>
        </p:txBody>
      </p:sp>
    </p:spTree>
    <p:extLst>
      <p:ext uri="{BB962C8B-B14F-4D97-AF65-F5344CB8AC3E}">
        <p14:creationId xmlns:p14="http://schemas.microsoft.com/office/powerpoint/2010/main" val="16752073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End of Round 12</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676400" y="2239934"/>
            <a:ext cx="10266218" cy="3816429"/>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r>
              <a:rPr lang="en-US" sz="3200" dirty="0"/>
              <a:t>Judges Score Sheets</a:t>
            </a:r>
          </a:p>
          <a:p>
            <a:pPr marL="285750" indent="-285750">
              <a:buFont typeface="Arial" charset="0"/>
              <a:buChar char="•"/>
            </a:pPr>
            <a:r>
              <a:rPr lang="en-US" sz="3200" dirty="0"/>
              <a:t>Audience Participation Questions</a:t>
            </a:r>
          </a:p>
          <a:p>
            <a:pPr marL="285750" indent="-285750">
              <a:buFont typeface="Arial" charset="0"/>
              <a:buChar char="•"/>
            </a:pPr>
            <a:r>
              <a:rPr lang="en-US" sz="3200" dirty="0"/>
              <a:t>Team Photos</a:t>
            </a:r>
          </a:p>
          <a:p>
            <a:pPr marL="285750" indent="-285750">
              <a:buFont typeface="Arial" charset="0"/>
              <a:buChar char="•"/>
            </a:pPr>
            <a:r>
              <a:rPr lang="en-US" sz="3200" dirty="0"/>
              <a:t>Winners Announced</a:t>
            </a:r>
          </a:p>
          <a:p>
            <a:pPr marL="285750" indent="-285750">
              <a:buFont typeface="Arial" charset="0"/>
              <a:buChar char="•"/>
            </a:pPr>
            <a:r>
              <a:rPr lang="en-US" sz="3200" dirty="0"/>
              <a:t>Farewell Address</a:t>
            </a:r>
          </a:p>
          <a:p>
            <a:pPr marL="285750" indent="-285750">
              <a:buFont typeface="Arial" charset="0"/>
              <a:buChar char="•"/>
            </a:pPr>
            <a:r>
              <a:rPr lang="en-US" sz="3200" dirty="0"/>
              <a:t>Board busses by 2:20</a:t>
            </a:r>
          </a:p>
          <a:p>
            <a:pPr marL="285750" indent="-285750">
              <a:buFont typeface="Arial" charset="0"/>
              <a:buChar char="•"/>
            </a:pPr>
            <a:endParaRPr lang="en-US" sz="3200" dirty="0"/>
          </a:p>
        </p:txBody>
      </p:sp>
    </p:spTree>
    <p:extLst>
      <p:ext uri="{BB962C8B-B14F-4D97-AF65-F5344CB8AC3E}">
        <p14:creationId xmlns:p14="http://schemas.microsoft.com/office/powerpoint/2010/main" val="1698899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1.10</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Rectangle 3"/>
          <p:cNvSpPr/>
          <p:nvPr/>
        </p:nvSpPr>
        <p:spPr>
          <a:xfrm>
            <a:off x="3858491" y="2669095"/>
            <a:ext cx="6096000" cy="1938992"/>
          </a:xfrm>
          <a:prstGeom prst="rect">
            <a:avLst/>
          </a:prstGeom>
        </p:spPr>
        <p:txBody>
          <a:bodyPr>
            <a:spAutoFit/>
          </a:bodyPr>
          <a:lstStyle/>
          <a:p>
            <a:pPr algn="ctr"/>
            <a:r>
              <a:rPr lang="en-US" sz="4000" dirty="0">
                <a:ea typeface="Calibri" charset="0"/>
                <a:cs typeface="Times New Roman" charset="0"/>
              </a:rPr>
              <a:t>In </a:t>
            </a:r>
            <a:r>
              <a:rPr lang="en-US" sz="4000" i="1" dirty="0">
                <a:ea typeface="Calibri" charset="0"/>
                <a:cs typeface="Times New Roman" charset="0"/>
              </a:rPr>
              <a:t>Treasure Island</a:t>
            </a:r>
            <a:r>
              <a:rPr lang="en-US" sz="4000" dirty="0">
                <a:ea typeface="Calibri" charset="0"/>
                <a:cs typeface="Times New Roman" charset="0"/>
              </a:rPr>
              <a:t>, what body part is Long John Silver missing?</a:t>
            </a:r>
            <a:r>
              <a:rPr lang="en-US" sz="4000" dirty="0"/>
              <a:t> </a:t>
            </a:r>
          </a:p>
        </p:txBody>
      </p:sp>
    </p:spTree>
    <p:extLst>
      <p:ext uri="{BB962C8B-B14F-4D97-AF65-F5344CB8AC3E}">
        <p14:creationId xmlns:p14="http://schemas.microsoft.com/office/powerpoint/2010/main" val="216686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End of Round 1</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676400" y="2239934"/>
            <a:ext cx="10266218" cy="2062103"/>
          </a:xfrm>
          <a:prstGeom prst="rect">
            <a:avLst/>
          </a:prstGeom>
          <a:noFill/>
        </p:spPr>
        <p:txBody>
          <a:bodyPr wrap="square" rtlCol="0">
            <a:spAutoFit/>
          </a:bodyPr>
          <a:lstStyle/>
          <a:p>
            <a:pPr marL="285750" indent="-285750">
              <a:buFont typeface="Arial" charset="0"/>
              <a:buChar char="•"/>
            </a:pPr>
            <a:endParaRPr lang="en-US" sz="3200" dirty="0"/>
          </a:p>
          <a:p>
            <a:pPr marL="285750" indent="-285750">
              <a:buFont typeface="Arial" charset="0"/>
              <a:buChar char="•"/>
            </a:pPr>
            <a:r>
              <a:rPr lang="en-US" sz="3200" dirty="0"/>
              <a:t>Judges Score Sheets</a:t>
            </a:r>
          </a:p>
          <a:p>
            <a:pPr marL="285750" indent="-285750">
              <a:buFont typeface="Arial" charset="0"/>
              <a:buChar char="•"/>
            </a:pPr>
            <a:r>
              <a:rPr lang="en-US" sz="3200" dirty="0"/>
              <a:t>Audience Participation Questions</a:t>
            </a:r>
          </a:p>
          <a:p>
            <a:pPr marL="285750" indent="-285750">
              <a:buFont typeface="Arial" charset="0"/>
              <a:buChar char="•"/>
            </a:pPr>
            <a:r>
              <a:rPr lang="en-US" sz="3200" dirty="0"/>
              <a:t>Subs allowed</a:t>
            </a:r>
          </a:p>
        </p:txBody>
      </p:sp>
    </p:spTree>
    <p:extLst>
      <p:ext uri="{BB962C8B-B14F-4D97-AF65-F5344CB8AC3E}">
        <p14:creationId xmlns:p14="http://schemas.microsoft.com/office/powerpoint/2010/main" val="1833745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2.1</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6" name="TextBox 5"/>
          <p:cNvSpPr txBox="1"/>
          <p:nvPr/>
        </p:nvSpPr>
        <p:spPr>
          <a:xfrm>
            <a:off x="3163808" y="2669095"/>
            <a:ext cx="7485366" cy="2554545"/>
          </a:xfrm>
          <a:prstGeom prst="rect">
            <a:avLst/>
          </a:prstGeom>
          <a:noFill/>
        </p:spPr>
        <p:txBody>
          <a:bodyPr wrap="square" rtlCol="0">
            <a:spAutoFit/>
          </a:bodyPr>
          <a:lstStyle/>
          <a:p>
            <a:pPr algn="ctr"/>
            <a:r>
              <a:rPr lang="en-US" sz="4000" dirty="0"/>
              <a:t>Name the book in which a friendship is almost ruined when a girl serves her best friend too much raspberry cordial?</a:t>
            </a:r>
            <a:endParaRPr lang="en-US" sz="4000" b="1" dirty="0"/>
          </a:p>
        </p:txBody>
      </p:sp>
    </p:spTree>
    <p:extLst>
      <p:ext uri="{BB962C8B-B14F-4D97-AF65-F5344CB8AC3E}">
        <p14:creationId xmlns:p14="http://schemas.microsoft.com/office/powerpoint/2010/main" val="1686734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3162748" y="2668223"/>
            <a:ext cx="7542904" cy="1938992"/>
          </a:xfrm>
          <a:prstGeom prst="rect">
            <a:avLst/>
          </a:prstGeom>
          <a:noFill/>
        </p:spPr>
        <p:txBody>
          <a:bodyPr wrap="square" rtlCol="0">
            <a:spAutoFit/>
          </a:bodyPr>
          <a:lstStyle/>
          <a:p>
            <a:pPr algn="ctr"/>
            <a:r>
              <a:rPr lang="en-US" sz="4000" dirty="0"/>
              <a:t>In the novel </a:t>
            </a:r>
            <a:r>
              <a:rPr lang="en-US" sz="4000" i="1" dirty="0"/>
              <a:t>A Fault in Our Stars, </a:t>
            </a:r>
            <a:r>
              <a:rPr lang="en-US" sz="4000" dirty="0"/>
              <a:t>what is the title of Hazel’s favorite novel?</a:t>
            </a:r>
          </a:p>
        </p:txBody>
      </p:sp>
      <p:sp>
        <p:nvSpPr>
          <p:cNvPr id="6" name="Title 1"/>
          <p:cNvSpPr txBox="1">
            <a:spLocks/>
          </p:cNvSpPr>
          <p:nvPr/>
        </p:nvSpPr>
        <p:spPr>
          <a:xfrm>
            <a:off x="1676400" y="604203"/>
            <a:ext cx="10515600" cy="98075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2.2</a:t>
            </a:r>
          </a:p>
        </p:txBody>
      </p:sp>
    </p:spTree>
    <p:extLst>
      <p:ext uri="{BB962C8B-B14F-4D97-AF65-F5344CB8AC3E}">
        <p14:creationId xmlns:p14="http://schemas.microsoft.com/office/powerpoint/2010/main" val="10932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2.3</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2265381" y="2669095"/>
            <a:ext cx="9337638" cy="2554545"/>
          </a:xfrm>
          <a:prstGeom prst="rect">
            <a:avLst/>
          </a:prstGeom>
          <a:noFill/>
        </p:spPr>
        <p:txBody>
          <a:bodyPr wrap="square" rtlCol="0">
            <a:spAutoFit/>
          </a:bodyPr>
          <a:lstStyle/>
          <a:p>
            <a:pPr algn="ctr"/>
            <a:r>
              <a:rPr lang="en-US" sz="4000" dirty="0"/>
              <a:t>In H.A. Swain’s futuristic novel, </a:t>
            </a:r>
            <a:r>
              <a:rPr lang="en-US" sz="4000" i="1" dirty="0"/>
              <a:t>Gifted, </a:t>
            </a:r>
            <a:r>
              <a:rPr lang="en-US" sz="4000" dirty="0"/>
              <a:t>Orpheus’s father demands he get an ASA like all the other </a:t>
            </a:r>
            <a:r>
              <a:rPr lang="en-US" sz="4000" dirty="0" err="1"/>
              <a:t>Plutes</a:t>
            </a:r>
            <a:r>
              <a:rPr lang="en-US" sz="4000" dirty="0"/>
              <a:t> his age, but Orpheus is hesitant. What does ASA stand for? </a:t>
            </a:r>
          </a:p>
        </p:txBody>
      </p:sp>
    </p:spTree>
    <p:extLst>
      <p:ext uri="{BB962C8B-B14F-4D97-AF65-F5344CB8AC3E}">
        <p14:creationId xmlns:p14="http://schemas.microsoft.com/office/powerpoint/2010/main" val="1206585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2.4</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308497" y="2669095"/>
            <a:ext cx="7251405" cy="2554545"/>
          </a:xfrm>
          <a:prstGeom prst="rect">
            <a:avLst/>
          </a:prstGeom>
          <a:noFill/>
        </p:spPr>
        <p:txBody>
          <a:bodyPr wrap="square" rtlCol="0">
            <a:spAutoFit/>
          </a:bodyPr>
          <a:lstStyle/>
          <a:p>
            <a:pPr algn="ctr"/>
            <a:r>
              <a:rPr lang="en-US" sz="4000" dirty="0"/>
              <a:t>Artemis doesn’t know what he’s taken on when he kidnaps a fairy of the </a:t>
            </a:r>
            <a:r>
              <a:rPr lang="en-US" sz="4000" dirty="0" err="1"/>
              <a:t>LEPrecon</a:t>
            </a:r>
            <a:r>
              <a:rPr lang="en-US" sz="4000" dirty="0"/>
              <a:t> Unit. </a:t>
            </a:r>
          </a:p>
          <a:p>
            <a:pPr algn="ctr"/>
            <a:r>
              <a:rPr lang="en-US" sz="4000" dirty="0"/>
              <a:t>What is the fairy’s name? </a:t>
            </a:r>
          </a:p>
        </p:txBody>
      </p:sp>
    </p:spTree>
    <p:extLst>
      <p:ext uri="{BB962C8B-B14F-4D97-AF65-F5344CB8AC3E}">
        <p14:creationId xmlns:p14="http://schemas.microsoft.com/office/powerpoint/2010/main" val="395680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2.5</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Rectangle 3"/>
          <p:cNvSpPr/>
          <p:nvPr/>
        </p:nvSpPr>
        <p:spPr>
          <a:xfrm>
            <a:off x="1972825" y="2669095"/>
            <a:ext cx="9867331" cy="3170099"/>
          </a:xfrm>
          <a:prstGeom prst="rect">
            <a:avLst/>
          </a:prstGeom>
        </p:spPr>
        <p:txBody>
          <a:bodyPr wrap="square">
            <a:spAutoFit/>
          </a:bodyPr>
          <a:lstStyle/>
          <a:p>
            <a:pPr algn="ctr"/>
            <a:r>
              <a:rPr lang="en-US" sz="4000" dirty="0">
                <a:latin typeface="Calibri" charset="0"/>
                <a:ea typeface="宋体" charset="-122"/>
                <a:cs typeface="Times New Roman" charset="0"/>
              </a:rPr>
              <a:t>This novel begins with a horrific family tragedy that sets sixteen-year-old Jacob journeying to a remote island off the coast of Wales, where he discovers the crumbling ruins of the orphanage where his grandfather grew up. </a:t>
            </a:r>
            <a:endParaRPr lang="en-US" sz="4000" dirty="0"/>
          </a:p>
        </p:txBody>
      </p:sp>
    </p:spTree>
    <p:extLst>
      <p:ext uri="{BB962C8B-B14F-4D97-AF65-F5344CB8AC3E}">
        <p14:creationId xmlns:p14="http://schemas.microsoft.com/office/powerpoint/2010/main" val="1591178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2.6</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051544" y="2424223"/>
            <a:ext cx="6666614" cy="2554545"/>
          </a:xfrm>
          <a:prstGeom prst="rect">
            <a:avLst/>
          </a:prstGeom>
          <a:noFill/>
        </p:spPr>
        <p:txBody>
          <a:bodyPr wrap="square" rtlCol="0">
            <a:spAutoFit/>
          </a:bodyPr>
          <a:lstStyle/>
          <a:p>
            <a:pPr algn="ctr"/>
            <a:r>
              <a:rPr lang="en-US" sz="4000" dirty="0"/>
              <a:t>Who is Violet, Klaus, and Sunny Baudelaire’s evil relative that attempts to steal their inheritance?</a:t>
            </a:r>
          </a:p>
        </p:txBody>
      </p:sp>
    </p:spTree>
    <p:extLst>
      <p:ext uri="{BB962C8B-B14F-4D97-AF65-F5344CB8AC3E}">
        <p14:creationId xmlns:p14="http://schemas.microsoft.com/office/powerpoint/2010/main" val="330185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Procedures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676400" y="1781985"/>
            <a:ext cx="10266218" cy="5447645"/>
          </a:xfrm>
          <a:prstGeom prst="rect">
            <a:avLst/>
          </a:prstGeom>
          <a:noFill/>
        </p:spPr>
        <p:txBody>
          <a:bodyPr wrap="square" rtlCol="0">
            <a:spAutoFit/>
          </a:bodyPr>
          <a:lstStyle/>
          <a:p>
            <a:pPr marL="285750" indent="-285750">
              <a:buFont typeface="Arial" charset="0"/>
              <a:buChar char="•"/>
            </a:pPr>
            <a:r>
              <a:rPr lang="en-US" sz="2400" dirty="0"/>
              <a:t>There will be 11 rounds: Ten on books, One on books to movies</a:t>
            </a:r>
          </a:p>
          <a:p>
            <a:pPr marL="285750" indent="-285750">
              <a:buFont typeface="Arial" charset="0"/>
              <a:buChar char="•"/>
            </a:pPr>
            <a:endParaRPr lang="en-US" sz="2400" dirty="0"/>
          </a:p>
          <a:p>
            <a:pPr marL="285750" indent="-285750">
              <a:buFont typeface="Arial" charset="0"/>
              <a:buChar char="•"/>
            </a:pPr>
            <a:r>
              <a:rPr lang="en-US" sz="2400" dirty="0"/>
              <a:t>Each question will be read out loud and the question displayed on screen</a:t>
            </a:r>
          </a:p>
          <a:p>
            <a:pPr marL="285750" indent="-285750">
              <a:buFont typeface="Arial" charset="0"/>
              <a:buChar char="•"/>
            </a:pPr>
            <a:endParaRPr lang="en-US" sz="2400" dirty="0"/>
          </a:p>
          <a:p>
            <a:pPr marL="285750" indent="-285750">
              <a:buFont typeface="Arial" charset="0"/>
              <a:buChar char="•"/>
            </a:pPr>
            <a:r>
              <a:rPr lang="en-US" sz="2400" dirty="0"/>
              <a:t>After question is read, competitors have fifteen seconds to write their answer</a:t>
            </a:r>
          </a:p>
          <a:p>
            <a:pPr marL="285750" indent="-285750">
              <a:buFont typeface="Arial" charset="0"/>
              <a:buChar char="•"/>
            </a:pPr>
            <a:endParaRPr lang="en-US" sz="2400" dirty="0"/>
          </a:p>
          <a:p>
            <a:pPr marL="285750" indent="-285750">
              <a:buFont typeface="Arial" charset="0"/>
              <a:buChar char="•"/>
            </a:pPr>
            <a:r>
              <a:rPr lang="en-US" sz="2400" dirty="0"/>
              <a:t>Audience participation between each round while scores are tallied </a:t>
            </a:r>
          </a:p>
          <a:p>
            <a:pPr marL="285750" indent="-285750">
              <a:buFont typeface="Arial" charset="0"/>
              <a:buChar char="•"/>
            </a:pPr>
            <a:endParaRPr lang="en-US" sz="2400" dirty="0"/>
          </a:p>
          <a:p>
            <a:pPr marL="285750" indent="-285750">
              <a:buFont typeface="Arial" charset="0"/>
              <a:buChar char="•"/>
            </a:pPr>
            <a:r>
              <a:rPr lang="en-US" sz="2400" dirty="0"/>
              <a:t>Schools can sub in alternates between each round</a:t>
            </a:r>
          </a:p>
          <a:p>
            <a:pPr marL="285750" indent="-285750">
              <a:buFont typeface="Arial" charset="0"/>
              <a:buChar char="•"/>
            </a:pPr>
            <a:endParaRPr lang="en-US" sz="2400" dirty="0"/>
          </a:p>
          <a:p>
            <a:pPr marL="285750" indent="-285750">
              <a:buFont typeface="Arial" charset="0"/>
              <a:buChar char="•"/>
            </a:pPr>
            <a:r>
              <a:rPr lang="en-US" sz="2400" dirty="0"/>
              <a:t>Short Break after round 3 and round 6</a:t>
            </a:r>
          </a:p>
          <a:p>
            <a:pPr marL="285750" indent="-285750">
              <a:buFont typeface="Arial" charset="0"/>
              <a:buChar char="•"/>
            </a:pPr>
            <a:endParaRPr lang="en-US" sz="2400" dirty="0"/>
          </a:p>
          <a:p>
            <a:pPr marL="285750" indent="-285750">
              <a:buFont typeface="Arial" charset="0"/>
              <a:buChar char="•"/>
            </a:pPr>
            <a:r>
              <a:rPr lang="en-US" sz="2400" dirty="0"/>
              <a:t>No cellphones allowed at tables.  Water bottles only.</a:t>
            </a:r>
          </a:p>
          <a:p>
            <a:pPr marL="285750" indent="-285750">
              <a:buFont typeface="Arial" charset="0"/>
              <a:buChar char="•"/>
            </a:pPr>
            <a:endParaRPr lang="en-US" dirty="0"/>
          </a:p>
          <a:p>
            <a:pPr marL="285750" indent="-285750">
              <a:buFont typeface="Arial" charset="0"/>
              <a:buChar char="•"/>
            </a:pPr>
            <a:endParaRPr lang="en-US" dirty="0"/>
          </a:p>
        </p:txBody>
      </p:sp>
    </p:spTree>
    <p:extLst>
      <p:ext uri="{BB962C8B-B14F-4D97-AF65-F5344CB8AC3E}">
        <p14:creationId xmlns:p14="http://schemas.microsoft.com/office/powerpoint/2010/main" val="918534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2.7</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696586" y="2669095"/>
            <a:ext cx="6475228" cy="1938992"/>
          </a:xfrm>
          <a:prstGeom prst="rect">
            <a:avLst/>
          </a:prstGeom>
          <a:noFill/>
        </p:spPr>
        <p:txBody>
          <a:bodyPr wrap="square" rtlCol="0">
            <a:spAutoFit/>
          </a:bodyPr>
          <a:lstStyle/>
          <a:p>
            <a:pPr algn="ctr"/>
            <a:r>
              <a:rPr lang="en-US" sz="4000" dirty="0"/>
              <a:t>In the novel </a:t>
            </a:r>
            <a:r>
              <a:rPr lang="en-US" sz="4000" i="1" dirty="0"/>
              <a:t>Gone, </a:t>
            </a:r>
            <a:r>
              <a:rPr lang="en-US" sz="4000" dirty="0"/>
              <a:t>what happens to you when you turn 16?</a:t>
            </a:r>
          </a:p>
        </p:txBody>
      </p:sp>
    </p:spTree>
    <p:extLst>
      <p:ext uri="{BB962C8B-B14F-4D97-AF65-F5344CB8AC3E}">
        <p14:creationId xmlns:p14="http://schemas.microsoft.com/office/powerpoint/2010/main" val="323584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2.8</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944679" y="2796363"/>
            <a:ext cx="6539023" cy="1938992"/>
          </a:xfrm>
          <a:prstGeom prst="rect">
            <a:avLst/>
          </a:prstGeom>
          <a:noFill/>
        </p:spPr>
        <p:txBody>
          <a:bodyPr wrap="square" rtlCol="0">
            <a:spAutoFit/>
          </a:bodyPr>
          <a:lstStyle/>
          <a:p>
            <a:pPr algn="ctr"/>
            <a:r>
              <a:rPr lang="en-US" sz="4000" dirty="0"/>
              <a:t>What is the real world setting of </a:t>
            </a:r>
            <a:r>
              <a:rPr lang="en-US" sz="4000" i="1" dirty="0"/>
              <a:t>The Islands at the End of the World?</a:t>
            </a:r>
            <a:endParaRPr lang="en-US" sz="4000" dirty="0"/>
          </a:p>
        </p:txBody>
      </p:sp>
    </p:spTree>
    <p:extLst>
      <p:ext uri="{BB962C8B-B14F-4D97-AF65-F5344CB8AC3E}">
        <p14:creationId xmlns:p14="http://schemas.microsoft.com/office/powerpoint/2010/main" val="1061122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2.9</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514705" y="2669095"/>
            <a:ext cx="6783572" cy="3170099"/>
          </a:xfrm>
          <a:prstGeom prst="rect">
            <a:avLst/>
          </a:prstGeom>
          <a:noFill/>
        </p:spPr>
        <p:txBody>
          <a:bodyPr wrap="square" rtlCol="0">
            <a:spAutoFit/>
          </a:bodyPr>
          <a:lstStyle/>
          <a:p>
            <a:pPr algn="ctr"/>
            <a:r>
              <a:rPr lang="en-US" sz="4000" dirty="0"/>
              <a:t>Kara, the main character of </a:t>
            </a:r>
            <a:r>
              <a:rPr lang="en-US" sz="4000" i="1" dirty="0"/>
              <a:t>The Red Butterfly, </a:t>
            </a:r>
            <a:r>
              <a:rPr lang="en-US" sz="4000" dirty="0"/>
              <a:t>is unique in many ways.  </a:t>
            </a:r>
          </a:p>
          <a:p>
            <a:pPr algn="ctr"/>
            <a:r>
              <a:rPr lang="en-US" sz="4000" dirty="0"/>
              <a:t>What is unusual about her body?</a:t>
            </a:r>
          </a:p>
        </p:txBody>
      </p:sp>
    </p:spTree>
    <p:extLst>
      <p:ext uri="{BB962C8B-B14F-4D97-AF65-F5344CB8AC3E}">
        <p14:creationId xmlns:p14="http://schemas.microsoft.com/office/powerpoint/2010/main" val="1583148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2.10</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Rectangle 3"/>
          <p:cNvSpPr/>
          <p:nvPr/>
        </p:nvSpPr>
        <p:spPr>
          <a:xfrm>
            <a:off x="3886200" y="2669095"/>
            <a:ext cx="6096000" cy="1938992"/>
          </a:xfrm>
          <a:prstGeom prst="rect">
            <a:avLst/>
          </a:prstGeom>
        </p:spPr>
        <p:txBody>
          <a:bodyPr>
            <a:spAutoFit/>
          </a:bodyPr>
          <a:lstStyle/>
          <a:p>
            <a:pPr algn="ctr"/>
            <a:r>
              <a:rPr lang="en-US" sz="4000" dirty="0">
                <a:ea typeface="Calibri" charset="0"/>
                <a:cs typeface="Times New Roman" charset="0"/>
              </a:rPr>
              <a:t>How old are the “</a:t>
            </a:r>
            <a:r>
              <a:rPr lang="en-US" sz="4000" dirty="0" err="1">
                <a:ea typeface="Calibri" charset="0"/>
                <a:cs typeface="Times New Roman" charset="0"/>
              </a:rPr>
              <a:t>Uglies</a:t>
            </a:r>
            <a:r>
              <a:rPr lang="en-US" sz="4000" dirty="0">
                <a:ea typeface="Calibri" charset="0"/>
                <a:cs typeface="Times New Roman" charset="0"/>
              </a:rPr>
              <a:t>” when they have an operation to turn “pretty”?</a:t>
            </a:r>
            <a:r>
              <a:rPr lang="en-US" sz="4000" dirty="0"/>
              <a:t> </a:t>
            </a:r>
          </a:p>
        </p:txBody>
      </p:sp>
    </p:spTree>
    <p:extLst>
      <p:ext uri="{BB962C8B-B14F-4D97-AF65-F5344CB8AC3E}">
        <p14:creationId xmlns:p14="http://schemas.microsoft.com/office/powerpoint/2010/main" val="656722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End of Round 2</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676400" y="2239934"/>
            <a:ext cx="10266218" cy="1846659"/>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r>
              <a:rPr lang="en-US" sz="3200" dirty="0"/>
              <a:t>Judges Score Sheets</a:t>
            </a:r>
          </a:p>
          <a:p>
            <a:pPr marL="285750" indent="-285750">
              <a:buFont typeface="Arial" charset="0"/>
              <a:buChar char="•"/>
            </a:pPr>
            <a:r>
              <a:rPr lang="en-US" sz="3200" dirty="0"/>
              <a:t>Audience Participation Questions</a:t>
            </a:r>
          </a:p>
          <a:p>
            <a:pPr marL="285750" indent="-285750">
              <a:buFont typeface="Arial" charset="0"/>
              <a:buChar char="•"/>
            </a:pPr>
            <a:r>
              <a:rPr lang="en-US" sz="3200" dirty="0"/>
              <a:t>Subs allowed</a:t>
            </a:r>
          </a:p>
        </p:txBody>
      </p:sp>
    </p:spTree>
    <p:extLst>
      <p:ext uri="{BB962C8B-B14F-4D97-AF65-F5344CB8AC3E}">
        <p14:creationId xmlns:p14="http://schemas.microsoft.com/office/powerpoint/2010/main" val="103813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3.1</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361846" y="2669095"/>
            <a:ext cx="7089289" cy="3170099"/>
          </a:xfrm>
          <a:prstGeom prst="rect">
            <a:avLst/>
          </a:prstGeom>
          <a:noFill/>
        </p:spPr>
        <p:txBody>
          <a:bodyPr wrap="square" rtlCol="0">
            <a:spAutoFit/>
          </a:bodyPr>
          <a:lstStyle/>
          <a:p>
            <a:pPr algn="ctr"/>
            <a:r>
              <a:rPr lang="en-US" sz="4000" dirty="0"/>
              <a:t>The return of The Great Lion of </a:t>
            </a:r>
            <a:r>
              <a:rPr lang="en-US" sz="4000" i="1" dirty="0"/>
              <a:t>The Lion, the Witch, and the Wardrobe</a:t>
            </a:r>
            <a:r>
              <a:rPr lang="en-US" sz="4000" dirty="0"/>
              <a:t> signals a great change for Narnia.  What is this lion’s name?</a:t>
            </a:r>
          </a:p>
        </p:txBody>
      </p:sp>
    </p:spTree>
    <p:extLst>
      <p:ext uri="{BB962C8B-B14F-4D97-AF65-F5344CB8AC3E}">
        <p14:creationId xmlns:p14="http://schemas.microsoft.com/office/powerpoint/2010/main" val="13176902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6" name="Title 1"/>
          <p:cNvSpPr txBox="1">
            <a:spLocks/>
          </p:cNvSpPr>
          <p:nvPr/>
        </p:nvSpPr>
        <p:spPr>
          <a:xfrm>
            <a:off x="1676400" y="604203"/>
            <a:ext cx="10515600" cy="98075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3.2</a:t>
            </a:r>
          </a:p>
        </p:txBody>
      </p:sp>
      <p:sp>
        <p:nvSpPr>
          <p:cNvPr id="2" name="Rectangle 1"/>
          <p:cNvSpPr/>
          <p:nvPr/>
        </p:nvSpPr>
        <p:spPr>
          <a:xfrm>
            <a:off x="3886200" y="2669095"/>
            <a:ext cx="6096000" cy="3170099"/>
          </a:xfrm>
          <a:prstGeom prst="rect">
            <a:avLst/>
          </a:prstGeom>
        </p:spPr>
        <p:txBody>
          <a:bodyPr>
            <a:spAutoFit/>
          </a:bodyPr>
          <a:lstStyle/>
          <a:p>
            <a:pPr algn="ctr"/>
            <a:r>
              <a:rPr lang="en-US" sz="4000" dirty="0">
                <a:ea typeface="Calibri" charset="0"/>
                <a:cs typeface="Times New Roman" charset="0"/>
              </a:rPr>
              <a:t>In what book does a family have to hide their prized </a:t>
            </a:r>
            <a:r>
              <a:rPr lang="en-US" sz="4000" i="1" dirty="0">
                <a:ea typeface="Calibri" charset="0"/>
                <a:cs typeface="Times New Roman" charset="0"/>
              </a:rPr>
              <a:t>Rose of Sharon</a:t>
            </a:r>
            <a:r>
              <a:rPr lang="en-US" sz="4000" dirty="0">
                <a:ea typeface="Calibri" charset="0"/>
                <a:cs typeface="Times New Roman" charset="0"/>
              </a:rPr>
              <a:t> tree when it is declared illegal because it is a national symbol?</a:t>
            </a:r>
            <a:r>
              <a:rPr lang="en-US" sz="4000" dirty="0"/>
              <a:t> </a:t>
            </a:r>
          </a:p>
        </p:txBody>
      </p:sp>
    </p:spTree>
    <p:extLst>
      <p:ext uri="{BB962C8B-B14F-4D97-AF65-F5344CB8AC3E}">
        <p14:creationId xmlns:p14="http://schemas.microsoft.com/office/powerpoint/2010/main" val="15687479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3.3</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7" name="TextBox 6"/>
          <p:cNvSpPr txBox="1"/>
          <p:nvPr/>
        </p:nvSpPr>
        <p:spPr>
          <a:xfrm>
            <a:off x="1403498" y="2360428"/>
            <a:ext cx="8931349" cy="2554545"/>
          </a:xfrm>
          <a:prstGeom prst="rect">
            <a:avLst/>
          </a:prstGeom>
          <a:noFill/>
        </p:spPr>
        <p:txBody>
          <a:bodyPr wrap="square" rtlCol="0">
            <a:spAutoFit/>
          </a:bodyPr>
          <a:lstStyle/>
          <a:p>
            <a:pPr algn="ctr"/>
            <a:r>
              <a:rPr lang="en-US" sz="4000" dirty="0"/>
              <a:t>Derek Fallon gets the chance of a lifetime – to participate in a gaming company focus group to test out a new video game</a:t>
            </a:r>
            <a:r>
              <a:rPr lang="en-US" sz="4000"/>
              <a:t>. </a:t>
            </a:r>
          </a:p>
          <a:p>
            <a:pPr algn="ctr"/>
            <a:r>
              <a:rPr lang="en-US" sz="4000" dirty="0"/>
              <a:t>What is the name of the game?</a:t>
            </a:r>
          </a:p>
        </p:txBody>
      </p:sp>
    </p:spTree>
    <p:extLst>
      <p:ext uri="{BB962C8B-B14F-4D97-AF65-F5344CB8AC3E}">
        <p14:creationId xmlns:p14="http://schemas.microsoft.com/office/powerpoint/2010/main" val="12895740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3.4</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4082902" y="2022764"/>
            <a:ext cx="6964326" cy="2554545"/>
          </a:xfrm>
          <a:prstGeom prst="rect">
            <a:avLst/>
          </a:prstGeom>
          <a:noFill/>
        </p:spPr>
        <p:txBody>
          <a:bodyPr wrap="square" rtlCol="0">
            <a:spAutoFit/>
          </a:bodyPr>
          <a:lstStyle/>
          <a:p>
            <a:pPr algn="ctr"/>
            <a:r>
              <a:rPr lang="en-US" sz="4000" dirty="0"/>
              <a:t>In </a:t>
            </a:r>
            <a:r>
              <a:rPr lang="en-US" sz="4000" i="1" dirty="0"/>
              <a:t>Between Shades of Grey</a:t>
            </a:r>
            <a:r>
              <a:rPr lang="en-US" sz="4000" dirty="0"/>
              <a:t>, Lina and her family are forced to work in a work camp.  In what region is the camp located?</a:t>
            </a:r>
          </a:p>
        </p:txBody>
      </p:sp>
    </p:spTree>
    <p:extLst>
      <p:ext uri="{BB962C8B-B14F-4D97-AF65-F5344CB8AC3E}">
        <p14:creationId xmlns:p14="http://schemas.microsoft.com/office/powerpoint/2010/main" val="1465723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3.5</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540642" y="2669095"/>
            <a:ext cx="7006856" cy="1938992"/>
          </a:xfrm>
          <a:prstGeom prst="rect">
            <a:avLst/>
          </a:prstGeom>
          <a:noFill/>
        </p:spPr>
        <p:txBody>
          <a:bodyPr wrap="square" rtlCol="0">
            <a:spAutoFit/>
          </a:bodyPr>
          <a:lstStyle/>
          <a:p>
            <a:pPr algn="ctr"/>
            <a:r>
              <a:rPr lang="en-US" sz="4000" dirty="0"/>
              <a:t>Cadel Piggott is an evil genius.  He’s working on earning a college degree in what subject?</a:t>
            </a:r>
          </a:p>
        </p:txBody>
      </p:sp>
    </p:spTree>
    <p:extLst>
      <p:ext uri="{BB962C8B-B14F-4D97-AF65-F5344CB8AC3E}">
        <p14:creationId xmlns:p14="http://schemas.microsoft.com/office/powerpoint/2010/main" val="622756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1.1</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801091" y="1979011"/>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4589033" y="2625342"/>
            <a:ext cx="4690334" cy="1938992"/>
          </a:xfrm>
          <a:prstGeom prst="rect">
            <a:avLst/>
          </a:prstGeom>
          <a:noFill/>
        </p:spPr>
        <p:txBody>
          <a:bodyPr wrap="square" rtlCol="0">
            <a:spAutoFit/>
          </a:bodyPr>
          <a:lstStyle/>
          <a:p>
            <a:pPr algn="ctr"/>
            <a:r>
              <a:rPr lang="en-US" sz="4000" dirty="0"/>
              <a:t>In the novel </a:t>
            </a:r>
            <a:r>
              <a:rPr lang="en-US" sz="4000" i="1" dirty="0"/>
              <a:t>Hatchet</a:t>
            </a:r>
            <a:r>
              <a:rPr lang="en-US" sz="4000" dirty="0"/>
              <a:t>, how does Brian acquire his hatchet?</a:t>
            </a:r>
          </a:p>
        </p:txBody>
      </p:sp>
    </p:spTree>
    <p:extLst>
      <p:ext uri="{BB962C8B-B14F-4D97-AF65-F5344CB8AC3E}">
        <p14:creationId xmlns:p14="http://schemas.microsoft.com/office/powerpoint/2010/main" val="16121532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3.6</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Rectangle 3"/>
          <p:cNvSpPr/>
          <p:nvPr/>
        </p:nvSpPr>
        <p:spPr>
          <a:xfrm>
            <a:off x="3886200" y="2669095"/>
            <a:ext cx="6096000" cy="2554545"/>
          </a:xfrm>
          <a:prstGeom prst="rect">
            <a:avLst/>
          </a:prstGeom>
        </p:spPr>
        <p:txBody>
          <a:bodyPr>
            <a:spAutoFit/>
          </a:bodyPr>
          <a:lstStyle/>
          <a:p>
            <a:pPr algn="ctr"/>
            <a:r>
              <a:rPr lang="en-US" sz="4000" dirty="0">
                <a:ea typeface="Calibri" charset="0"/>
                <a:cs typeface="Times New Roman" charset="0"/>
              </a:rPr>
              <a:t>Because he is a third child, where does Luke have to eat his meals so no one sees him?</a:t>
            </a:r>
            <a:r>
              <a:rPr lang="en-US" sz="4000" dirty="0"/>
              <a:t> </a:t>
            </a:r>
          </a:p>
        </p:txBody>
      </p:sp>
    </p:spTree>
    <p:extLst>
      <p:ext uri="{BB962C8B-B14F-4D97-AF65-F5344CB8AC3E}">
        <p14:creationId xmlns:p14="http://schemas.microsoft.com/office/powerpoint/2010/main" val="19784483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3.7</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2425995" y="2669095"/>
            <a:ext cx="9016409" cy="3170099"/>
          </a:xfrm>
          <a:prstGeom prst="rect">
            <a:avLst/>
          </a:prstGeom>
          <a:noFill/>
        </p:spPr>
        <p:txBody>
          <a:bodyPr wrap="square" rtlCol="0">
            <a:spAutoFit/>
          </a:bodyPr>
          <a:lstStyle/>
          <a:p>
            <a:pPr algn="ctr"/>
            <a:r>
              <a:rPr lang="en-US" sz="4000" dirty="0"/>
              <a:t>The last line of </a:t>
            </a:r>
            <a:r>
              <a:rPr lang="en-US" sz="4000" i="1" dirty="0"/>
              <a:t>Lawn Boy </a:t>
            </a:r>
            <a:r>
              <a:rPr lang="en-US" sz="4000" dirty="0"/>
              <a:t>is sage advice from Lawn Boy’s grandmother.  Fill in the missing word.</a:t>
            </a:r>
          </a:p>
          <a:p>
            <a:pPr algn="ctr"/>
            <a:r>
              <a:rPr lang="en-US" sz="4000" dirty="0"/>
              <a:t>“Take care of your __ __ __ __ __ and they'll take care of you.”</a:t>
            </a:r>
          </a:p>
        </p:txBody>
      </p:sp>
    </p:spTree>
    <p:extLst>
      <p:ext uri="{BB962C8B-B14F-4D97-AF65-F5344CB8AC3E}">
        <p14:creationId xmlns:p14="http://schemas.microsoft.com/office/powerpoint/2010/main" val="1444266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3.8</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6" name="Rectangle 5"/>
          <p:cNvSpPr/>
          <p:nvPr/>
        </p:nvSpPr>
        <p:spPr>
          <a:xfrm>
            <a:off x="3858491" y="2909874"/>
            <a:ext cx="6096000" cy="1323439"/>
          </a:xfrm>
          <a:prstGeom prst="rect">
            <a:avLst/>
          </a:prstGeom>
        </p:spPr>
        <p:txBody>
          <a:bodyPr>
            <a:spAutoFit/>
          </a:bodyPr>
          <a:lstStyle/>
          <a:p>
            <a:pPr algn="ctr"/>
            <a:r>
              <a:rPr lang="en-US" sz="4000" dirty="0"/>
              <a:t>Which </a:t>
            </a:r>
            <a:r>
              <a:rPr lang="en-US" sz="4000" i="1" dirty="0"/>
              <a:t>39 Clues </a:t>
            </a:r>
            <a:r>
              <a:rPr lang="en-US" sz="4000" dirty="0"/>
              <a:t>novel was written by Rick Riordan? </a:t>
            </a:r>
          </a:p>
        </p:txBody>
      </p:sp>
    </p:spTree>
    <p:extLst>
      <p:ext uri="{BB962C8B-B14F-4D97-AF65-F5344CB8AC3E}">
        <p14:creationId xmlns:p14="http://schemas.microsoft.com/office/powerpoint/2010/main" val="721647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3.9</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4" name="TextBox 3"/>
          <p:cNvSpPr txBox="1"/>
          <p:nvPr/>
        </p:nvSpPr>
        <p:spPr>
          <a:xfrm>
            <a:off x="3281916" y="2679404"/>
            <a:ext cx="7304568" cy="1938992"/>
          </a:xfrm>
          <a:prstGeom prst="rect">
            <a:avLst/>
          </a:prstGeom>
          <a:noFill/>
        </p:spPr>
        <p:txBody>
          <a:bodyPr wrap="square" rtlCol="0">
            <a:spAutoFit/>
          </a:bodyPr>
          <a:lstStyle/>
          <a:p>
            <a:pPr algn="ctr"/>
            <a:r>
              <a:rPr lang="en-US" sz="4000" dirty="0"/>
              <a:t>To which island do Gabe and Zach paddle in a canoe at midnight during their time at </a:t>
            </a:r>
            <a:r>
              <a:rPr lang="en-US" sz="4000" i="1" dirty="0"/>
              <a:t>Nerd Camp</a:t>
            </a:r>
            <a:r>
              <a:rPr lang="en-US" sz="4000" dirty="0"/>
              <a:t>?</a:t>
            </a:r>
          </a:p>
        </p:txBody>
      </p:sp>
    </p:spTree>
    <p:extLst>
      <p:ext uri="{BB962C8B-B14F-4D97-AF65-F5344CB8AC3E}">
        <p14:creationId xmlns:p14="http://schemas.microsoft.com/office/powerpoint/2010/main" val="18913275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3.10</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4" name="TextBox 3"/>
          <p:cNvSpPr txBox="1"/>
          <p:nvPr/>
        </p:nvSpPr>
        <p:spPr>
          <a:xfrm>
            <a:off x="3500718" y="2715680"/>
            <a:ext cx="6866964" cy="1938992"/>
          </a:xfrm>
          <a:prstGeom prst="rect">
            <a:avLst/>
          </a:prstGeom>
          <a:noFill/>
        </p:spPr>
        <p:txBody>
          <a:bodyPr wrap="square" rtlCol="0">
            <a:spAutoFit/>
          </a:bodyPr>
          <a:lstStyle/>
          <a:p>
            <a:pPr algn="ctr"/>
            <a:r>
              <a:rPr lang="en-US" sz="4000" dirty="0"/>
              <a:t>In the novel </a:t>
            </a:r>
            <a:r>
              <a:rPr lang="en-US" sz="4000" i="1" dirty="0"/>
              <a:t>Wolf by Wolf,</a:t>
            </a:r>
            <a:r>
              <a:rPr lang="en-US" sz="4000" dirty="0"/>
              <a:t> how did Yael honor the memory of Babushka?</a:t>
            </a:r>
          </a:p>
        </p:txBody>
      </p:sp>
    </p:spTree>
    <p:extLst>
      <p:ext uri="{BB962C8B-B14F-4D97-AF65-F5344CB8AC3E}">
        <p14:creationId xmlns:p14="http://schemas.microsoft.com/office/powerpoint/2010/main" val="4884000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End of Round 3</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676400" y="2239934"/>
            <a:ext cx="10266218" cy="2831544"/>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r>
              <a:rPr lang="en-US" sz="3200" dirty="0"/>
              <a:t>Judges Score Sheets</a:t>
            </a:r>
          </a:p>
          <a:p>
            <a:pPr marL="285750" indent="-285750">
              <a:buFont typeface="Arial" charset="0"/>
              <a:buChar char="•"/>
            </a:pPr>
            <a:r>
              <a:rPr lang="en-US" sz="3200" dirty="0"/>
              <a:t>Audience Participation Questions</a:t>
            </a:r>
          </a:p>
          <a:p>
            <a:pPr marL="285750" indent="-285750">
              <a:buFont typeface="Arial" charset="0"/>
              <a:buChar char="•"/>
            </a:pPr>
            <a:r>
              <a:rPr lang="en-US" sz="3200" dirty="0"/>
              <a:t>Subs allowed</a:t>
            </a:r>
          </a:p>
          <a:p>
            <a:pPr marL="285750" indent="-285750">
              <a:buFont typeface="Arial" charset="0"/>
              <a:buChar char="•"/>
            </a:pPr>
            <a:endParaRPr lang="en-US" sz="3200" dirty="0"/>
          </a:p>
          <a:p>
            <a:pPr marL="285750" indent="-285750">
              <a:buFont typeface="Arial" charset="0"/>
              <a:buChar char="•"/>
            </a:pPr>
            <a:r>
              <a:rPr lang="en-US" sz="3200" dirty="0"/>
              <a:t>BATHROOM BREAK!</a:t>
            </a:r>
          </a:p>
        </p:txBody>
      </p:sp>
    </p:spTree>
    <p:extLst>
      <p:ext uri="{BB962C8B-B14F-4D97-AF65-F5344CB8AC3E}">
        <p14:creationId xmlns:p14="http://schemas.microsoft.com/office/powerpoint/2010/main" val="8567549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4.1</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Rectangle 3"/>
          <p:cNvSpPr/>
          <p:nvPr/>
        </p:nvSpPr>
        <p:spPr>
          <a:xfrm>
            <a:off x="1978512" y="2669095"/>
            <a:ext cx="9855958" cy="3785652"/>
          </a:xfrm>
          <a:prstGeom prst="rect">
            <a:avLst/>
          </a:prstGeom>
        </p:spPr>
        <p:txBody>
          <a:bodyPr wrap="square">
            <a:spAutoFit/>
          </a:bodyPr>
          <a:lstStyle/>
          <a:p>
            <a:pPr algn="ctr"/>
            <a:r>
              <a:rPr lang="en-US" sz="4000" dirty="0">
                <a:ea typeface="宋体" charset="-122"/>
                <a:cs typeface="Times New Roman" charset="0"/>
              </a:rPr>
              <a:t>In </a:t>
            </a:r>
            <a:r>
              <a:rPr lang="en-US" sz="4000" i="1" dirty="0">
                <a:ea typeface="宋体" charset="-122"/>
                <a:cs typeface="Times New Roman" charset="0"/>
              </a:rPr>
              <a:t>Charlotte’s Web, </a:t>
            </a:r>
            <a:r>
              <a:rPr lang="en-US" sz="4000" dirty="0">
                <a:ea typeface="宋体" charset="-122"/>
                <a:cs typeface="Times New Roman" charset="0"/>
              </a:rPr>
              <a:t>Templeton is described as having “</a:t>
            </a:r>
            <a:r>
              <a:rPr lang="en-US" sz="4000" i="1" dirty="0">
                <a:ea typeface="宋体" charset="-122"/>
                <a:cs typeface="Times New Roman" charset="0"/>
              </a:rPr>
              <a:t>no morals, no conscience, no scruples, no consideration, no decency, no compunctions, no higher feeling, no friendliness, no anything.”  W</a:t>
            </a:r>
            <a:r>
              <a:rPr lang="en-US" sz="4000" dirty="0">
                <a:ea typeface="宋体" charset="-122"/>
                <a:cs typeface="Times New Roman" charset="0"/>
              </a:rPr>
              <a:t>hat kind of animal is Templeton?</a:t>
            </a:r>
            <a:r>
              <a:rPr lang="en-US" sz="4000" dirty="0"/>
              <a:t> </a:t>
            </a:r>
          </a:p>
        </p:txBody>
      </p:sp>
    </p:spTree>
    <p:extLst>
      <p:ext uri="{BB962C8B-B14F-4D97-AF65-F5344CB8AC3E}">
        <p14:creationId xmlns:p14="http://schemas.microsoft.com/office/powerpoint/2010/main" val="16388808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6" name="Title 1"/>
          <p:cNvSpPr txBox="1">
            <a:spLocks/>
          </p:cNvSpPr>
          <p:nvPr/>
        </p:nvSpPr>
        <p:spPr>
          <a:xfrm>
            <a:off x="1676400" y="604203"/>
            <a:ext cx="10515600" cy="98075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4.2</a:t>
            </a:r>
          </a:p>
        </p:txBody>
      </p:sp>
      <p:sp>
        <p:nvSpPr>
          <p:cNvPr id="2" name="TextBox 1"/>
          <p:cNvSpPr txBox="1"/>
          <p:nvPr/>
        </p:nvSpPr>
        <p:spPr>
          <a:xfrm>
            <a:off x="3718560" y="2669095"/>
            <a:ext cx="6419353" cy="2554545"/>
          </a:xfrm>
          <a:prstGeom prst="rect">
            <a:avLst/>
          </a:prstGeom>
          <a:noFill/>
        </p:spPr>
        <p:txBody>
          <a:bodyPr wrap="square" rtlCol="0">
            <a:spAutoFit/>
          </a:bodyPr>
          <a:lstStyle/>
          <a:p>
            <a:pPr algn="ctr"/>
            <a:r>
              <a:rPr lang="en-US" sz="4000" dirty="0"/>
              <a:t>On which planet does Meg travel to via a tesseract, “A Wrinkle in Time”, in order to save her father, Mr. Murray?</a:t>
            </a:r>
          </a:p>
        </p:txBody>
      </p:sp>
    </p:spTree>
    <p:extLst>
      <p:ext uri="{BB962C8B-B14F-4D97-AF65-F5344CB8AC3E}">
        <p14:creationId xmlns:p14="http://schemas.microsoft.com/office/powerpoint/2010/main" val="10456097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4.3</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2655885" y="1966493"/>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2101703" y="2612824"/>
            <a:ext cx="9664994" cy="3785652"/>
          </a:xfrm>
          <a:prstGeom prst="rect">
            <a:avLst/>
          </a:prstGeom>
          <a:noFill/>
        </p:spPr>
        <p:txBody>
          <a:bodyPr wrap="square" rtlCol="0">
            <a:spAutoFit/>
          </a:bodyPr>
          <a:lstStyle/>
          <a:p>
            <a:pPr algn="ctr"/>
            <a:r>
              <a:rPr lang="en-US" sz="4000" dirty="0"/>
              <a:t>In </a:t>
            </a:r>
            <a:r>
              <a:rPr lang="en-US" sz="4000" i="1" dirty="0"/>
              <a:t>Number the Stars,</a:t>
            </a:r>
            <a:r>
              <a:rPr lang="en-US" sz="4000" dirty="0"/>
              <a:t> characters often speak in secret code to prevent the Nazi soldiers from uncovering their plans. When Annemarie’s Papa says  “Is the weather good for fishing?”  </a:t>
            </a:r>
          </a:p>
          <a:p>
            <a:pPr algn="ctr"/>
            <a:r>
              <a:rPr lang="en-US" sz="4000" dirty="0"/>
              <a:t>What does he really mean?</a:t>
            </a:r>
          </a:p>
        </p:txBody>
      </p:sp>
    </p:spTree>
    <p:extLst>
      <p:ext uri="{BB962C8B-B14F-4D97-AF65-F5344CB8AC3E}">
        <p14:creationId xmlns:p14="http://schemas.microsoft.com/office/powerpoint/2010/main" val="7035949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4.4</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801091" y="2671350"/>
            <a:ext cx="10266218" cy="3170099"/>
          </a:xfrm>
          <a:prstGeom prst="rect">
            <a:avLst/>
          </a:prstGeom>
          <a:noFill/>
        </p:spPr>
        <p:txBody>
          <a:bodyPr wrap="square" rtlCol="0">
            <a:spAutoFit/>
          </a:bodyPr>
          <a:lstStyle/>
          <a:p>
            <a:pPr algn="ctr"/>
            <a:r>
              <a:rPr lang="en-US" sz="4000" dirty="0"/>
              <a:t>When James Halliday died, he announced that he hid something inside the OASIS, and whoever found it would inherit his entire fortune and the corporation. </a:t>
            </a:r>
          </a:p>
          <a:p>
            <a:pPr algn="ctr"/>
            <a:r>
              <a:rPr lang="en-US" sz="4000" dirty="0"/>
              <a:t>What did he leave inside the OASIS? </a:t>
            </a:r>
          </a:p>
        </p:txBody>
      </p:sp>
    </p:spTree>
    <p:extLst>
      <p:ext uri="{BB962C8B-B14F-4D97-AF65-F5344CB8AC3E}">
        <p14:creationId xmlns:p14="http://schemas.microsoft.com/office/powerpoint/2010/main" val="1274860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801091" y="2260818"/>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6" name="Title 1"/>
          <p:cNvSpPr>
            <a:spLocks noGrp="1"/>
          </p:cNvSpPr>
          <p:nvPr>
            <p:ph type="ctrTitle"/>
          </p:nvPr>
        </p:nvSpPr>
        <p:spPr>
          <a:xfrm>
            <a:off x="1676400" y="604203"/>
            <a:ext cx="10515600" cy="980757"/>
          </a:xfrm>
        </p:spPr>
        <p:txBody>
          <a:bodyPr/>
          <a:lstStyle/>
          <a:p>
            <a:r>
              <a:rPr lang="en-US" dirty="0"/>
              <a:t>1.2</a:t>
            </a:r>
          </a:p>
        </p:txBody>
      </p:sp>
      <p:sp>
        <p:nvSpPr>
          <p:cNvPr id="2" name="TextBox 1"/>
          <p:cNvSpPr txBox="1"/>
          <p:nvPr/>
        </p:nvSpPr>
        <p:spPr>
          <a:xfrm>
            <a:off x="3191517" y="2907149"/>
            <a:ext cx="7485366" cy="1323439"/>
          </a:xfrm>
          <a:prstGeom prst="rect">
            <a:avLst/>
          </a:prstGeom>
          <a:noFill/>
        </p:spPr>
        <p:txBody>
          <a:bodyPr wrap="square" rtlCol="0">
            <a:spAutoFit/>
          </a:bodyPr>
          <a:lstStyle/>
          <a:p>
            <a:pPr algn="ctr"/>
            <a:r>
              <a:rPr lang="en-US" sz="4000" dirty="0"/>
              <a:t>What is the setting for the illegal video game in </a:t>
            </a:r>
            <a:r>
              <a:rPr lang="en-US" sz="4000" i="1" dirty="0"/>
              <a:t>The 13th Floor</a:t>
            </a:r>
            <a:r>
              <a:rPr lang="en-US" sz="4000" dirty="0"/>
              <a:t>?</a:t>
            </a:r>
          </a:p>
        </p:txBody>
      </p:sp>
    </p:spTree>
    <p:extLst>
      <p:ext uri="{BB962C8B-B14F-4D97-AF65-F5344CB8AC3E}">
        <p14:creationId xmlns:p14="http://schemas.microsoft.com/office/powerpoint/2010/main" val="18186097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4.5</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Rectangle 3"/>
          <p:cNvSpPr/>
          <p:nvPr/>
        </p:nvSpPr>
        <p:spPr>
          <a:xfrm>
            <a:off x="3200400" y="2669095"/>
            <a:ext cx="7467600" cy="2554545"/>
          </a:xfrm>
          <a:prstGeom prst="rect">
            <a:avLst/>
          </a:prstGeom>
        </p:spPr>
        <p:txBody>
          <a:bodyPr wrap="square">
            <a:spAutoFit/>
          </a:bodyPr>
          <a:lstStyle/>
          <a:p>
            <a:pPr algn="ctr"/>
            <a:r>
              <a:rPr lang="en-US" sz="4000" dirty="0">
                <a:latin typeface="Calibri" charset="0"/>
                <a:ea typeface="宋体" charset="-122"/>
                <a:cs typeface="Times New Roman" charset="0"/>
              </a:rPr>
              <a:t>In what novel does the main character struggle to find her talent, deals with disappointment, and makes a new best friend? </a:t>
            </a:r>
            <a:endParaRPr lang="en-US" sz="4000" dirty="0"/>
          </a:p>
        </p:txBody>
      </p:sp>
    </p:spTree>
    <p:extLst>
      <p:ext uri="{BB962C8B-B14F-4D97-AF65-F5344CB8AC3E}">
        <p14:creationId xmlns:p14="http://schemas.microsoft.com/office/powerpoint/2010/main" val="11286486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4.6</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801091" y="1777892"/>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436088" y="2649052"/>
            <a:ext cx="6996224" cy="1938992"/>
          </a:xfrm>
          <a:prstGeom prst="rect">
            <a:avLst/>
          </a:prstGeom>
          <a:noFill/>
        </p:spPr>
        <p:txBody>
          <a:bodyPr wrap="square" rtlCol="0">
            <a:spAutoFit/>
          </a:bodyPr>
          <a:lstStyle/>
          <a:p>
            <a:pPr algn="ctr"/>
            <a:r>
              <a:rPr lang="en-US" sz="4000" dirty="0"/>
              <a:t>To which video game is Seth Gordon addicted  video game in the novel, </a:t>
            </a:r>
            <a:r>
              <a:rPr lang="en-US" sz="4000" i="1" dirty="0"/>
              <a:t>In Real Life?</a:t>
            </a:r>
            <a:endParaRPr lang="en-US" sz="4000" dirty="0"/>
          </a:p>
        </p:txBody>
      </p:sp>
    </p:spTree>
    <p:extLst>
      <p:ext uri="{BB962C8B-B14F-4D97-AF65-F5344CB8AC3E}">
        <p14:creationId xmlns:p14="http://schemas.microsoft.com/office/powerpoint/2010/main" val="4754284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4.7</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345712" y="2669095"/>
            <a:ext cx="7176976" cy="1938992"/>
          </a:xfrm>
          <a:prstGeom prst="rect">
            <a:avLst/>
          </a:prstGeom>
          <a:noFill/>
        </p:spPr>
        <p:txBody>
          <a:bodyPr wrap="square" rtlCol="0">
            <a:spAutoFit/>
          </a:bodyPr>
          <a:lstStyle/>
          <a:p>
            <a:pPr algn="ctr"/>
            <a:r>
              <a:rPr lang="en-US" sz="4000" dirty="0"/>
              <a:t>Why does the warden of Camp Green Lake have the boys digging 5’ x 5’ </a:t>
            </a:r>
            <a:r>
              <a:rPr lang="en-US" sz="4000" i="1" dirty="0"/>
              <a:t>Holes</a:t>
            </a:r>
            <a:r>
              <a:rPr lang="en-US" sz="4000" dirty="0"/>
              <a:t> all day?</a:t>
            </a:r>
          </a:p>
        </p:txBody>
      </p:sp>
    </p:spTree>
    <p:extLst>
      <p:ext uri="{BB962C8B-B14F-4D97-AF65-F5344CB8AC3E}">
        <p14:creationId xmlns:p14="http://schemas.microsoft.com/office/powerpoint/2010/main" val="18869267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4.8</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4" name="TextBox 3"/>
          <p:cNvSpPr txBox="1"/>
          <p:nvPr/>
        </p:nvSpPr>
        <p:spPr>
          <a:xfrm>
            <a:off x="2659911" y="2658139"/>
            <a:ext cx="8548577" cy="1938992"/>
          </a:xfrm>
          <a:prstGeom prst="rect">
            <a:avLst/>
          </a:prstGeom>
          <a:noFill/>
        </p:spPr>
        <p:txBody>
          <a:bodyPr wrap="square" rtlCol="0">
            <a:spAutoFit/>
          </a:bodyPr>
          <a:lstStyle/>
          <a:p>
            <a:pPr algn="ctr"/>
            <a:r>
              <a:rPr lang="en-US" sz="4000" dirty="0"/>
              <a:t>In </a:t>
            </a:r>
            <a:r>
              <a:rPr lang="en-US" sz="4000" i="1" dirty="0"/>
              <a:t>Genius: The Game</a:t>
            </a:r>
            <a:r>
              <a:rPr lang="en-US" sz="4000" dirty="0"/>
              <a:t>, Rex is determined to find someone.  Who is he trying to find?</a:t>
            </a:r>
          </a:p>
        </p:txBody>
      </p:sp>
    </p:spTree>
    <p:extLst>
      <p:ext uri="{BB962C8B-B14F-4D97-AF65-F5344CB8AC3E}">
        <p14:creationId xmlns:p14="http://schemas.microsoft.com/office/powerpoint/2010/main" val="16871409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4.9</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2973572" y="2669095"/>
            <a:ext cx="7921255" cy="2554545"/>
          </a:xfrm>
          <a:prstGeom prst="rect">
            <a:avLst/>
          </a:prstGeom>
          <a:noFill/>
        </p:spPr>
        <p:txBody>
          <a:bodyPr wrap="square" rtlCol="0">
            <a:spAutoFit/>
          </a:bodyPr>
          <a:lstStyle/>
          <a:p>
            <a:pPr algn="ctr"/>
            <a:r>
              <a:rPr lang="en-US" sz="4000" dirty="0"/>
              <a:t>The boys of </a:t>
            </a:r>
            <a:r>
              <a:rPr lang="en-US" sz="4000" i="1" dirty="0"/>
              <a:t>The Maze Runner</a:t>
            </a:r>
            <a:r>
              <a:rPr lang="en-US" sz="4000" dirty="0"/>
              <a:t>, live in a farm like community within a labyrinth.  What is the name of the community?</a:t>
            </a:r>
          </a:p>
        </p:txBody>
      </p:sp>
    </p:spTree>
    <p:extLst>
      <p:ext uri="{BB962C8B-B14F-4D97-AF65-F5344CB8AC3E}">
        <p14:creationId xmlns:p14="http://schemas.microsoft.com/office/powerpoint/2010/main" val="4032498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4.10</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Rectangle 3"/>
          <p:cNvSpPr/>
          <p:nvPr/>
        </p:nvSpPr>
        <p:spPr>
          <a:xfrm>
            <a:off x="3858491" y="2663229"/>
            <a:ext cx="6096000" cy="1938992"/>
          </a:xfrm>
          <a:prstGeom prst="rect">
            <a:avLst/>
          </a:prstGeom>
        </p:spPr>
        <p:txBody>
          <a:bodyPr>
            <a:spAutoFit/>
          </a:bodyPr>
          <a:lstStyle/>
          <a:p>
            <a:pPr algn="ctr"/>
            <a:r>
              <a:rPr lang="en-US" sz="4000" dirty="0">
                <a:latin typeface="Calibri" charset="0"/>
                <a:ea typeface="Calibri" charset="0"/>
                <a:cs typeface="Times New Roman" charset="0"/>
              </a:rPr>
              <a:t>At what age do most people get a barcode tattoo</a:t>
            </a:r>
            <a:r>
              <a:rPr lang="en-US" sz="4000">
                <a:latin typeface="Calibri" charset="0"/>
                <a:ea typeface="Calibri" charset="0"/>
                <a:cs typeface="Times New Roman" charset="0"/>
              </a:rPr>
              <a:t>, in the </a:t>
            </a:r>
            <a:r>
              <a:rPr lang="en-US" sz="4000" dirty="0">
                <a:latin typeface="Calibri" charset="0"/>
                <a:ea typeface="Calibri" charset="0"/>
                <a:cs typeface="Times New Roman" charset="0"/>
              </a:rPr>
              <a:t>book by the same name?</a:t>
            </a:r>
            <a:r>
              <a:rPr lang="en-US" sz="4000" dirty="0"/>
              <a:t> </a:t>
            </a:r>
          </a:p>
        </p:txBody>
      </p:sp>
    </p:spTree>
    <p:extLst>
      <p:ext uri="{BB962C8B-B14F-4D97-AF65-F5344CB8AC3E}">
        <p14:creationId xmlns:p14="http://schemas.microsoft.com/office/powerpoint/2010/main" val="21085327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End of Round 4</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676400" y="2239934"/>
            <a:ext cx="10266218" cy="2831544"/>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r>
              <a:rPr lang="en-US" sz="3200" dirty="0"/>
              <a:t>Judges Score Sheets</a:t>
            </a:r>
          </a:p>
          <a:p>
            <a:pPr marL="285750" indent="-285750">
              <a:buFont typeface="Arial" charset="0"/>
              <a:buChar char="•"/>
            </a:pPr>
            <a:r>
              <a:rPr lang="en-US" sz="3200" dirty="0"/>
              <a:t>Audience Participation Questions</a:t>
            </a:r>
          </a:p>
          <a:p>
            <a:pPr marL="285750" indent="-285750">
              <a:buFont typeface="Arial" charset="0"/>
              <a:buChar char="•"/>
            </a:pPr>
            <a:r>
              <a:rPr lang="en-US" sz="3200" dirty="0"/>
              <a:t>Subs allowed</a:t>
            </a:r>
          </a:p>
          <a:p>
            <a:pPr marL="285750" indent="-285750">
              <a:buFont typeface="Arial" charset="0"/>
              <a:buChar char="•"/>
            </a:pPr>
            <a:endParaRPr lang="en-US" sz="3200" dirty="0"/>
          </a:p>
          <a:p>
            <a:pPr marL="285750" indent="-285750">
              <a:buFont typeface="Arial" charset="0"/>
              <a:buChar char="•"/>
            </a:pPr>
            <a:r>
              <a:rPr lang="en-US" sz="3200" dirty="0"/>
              <a:t>BATHROOM BREAK!</a:t>
            </a:r>
          </a:p>
        </p:txBody>
      </p:sp>
    </p:spTree>
    <p:extLst>
      <p:ext uri="{BB962C8B-B14F-4D97-AF65-F5344CB8AC3E}">
        <p14:creationId xmlns:p14="http://schemas.microsoft.com/office/powerpoint/2010/main" val="3345511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5.1</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303104" y="2669095"/>
            <a:ext cx="7262192" cy="1938992"/>
          </a:xfrm>
          <a:prstGeom prst="rect">
            <a:avLst/>
          </a:prstGeom>
          <a:noFill/>
        </p:spPr>
        <p:txBody>
          <a:bodyPr wrap="square" rtlCol="0">
            <a:spAutoFit/>
          </a:bodyPr>
          <a:lstStyle/>
          <a:p>
            <a:pPr algn="ctr"/>
            <a:r>
              <a:rPr lang="en-US" sz="4000" dirty="0"/>
              <a:t>What is the first memory Jonas receives in his new role of Receiver of Memories?</a:t>
            </a:r>
            <a:endParaRPr lang="en-US" dirty="0"/>
          </a:p>
        </p:txBody>
      </p:sp>
    </p:spTree>
    <p:extLst>
      <p:ext uri="{BB962C8B-B14F-4D97-AF65-F5344CB8AC3E}">
        <p14:creationId xmlns:p14="http://schemas.microsoft.com/office/powerpoint/2010/main" val="532649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6" name="Title 1"/>
          <p:cNvSpPr txBox="1">
            <a:spLocks/>
          </p:cNvSpPr>
          <p:nvPr/>
        </p:nvSpPr>
        <p:spPr>
          <a:xfrm>
            <a:off x="1676400" y="604203"/>
            <a:ext cx="10515600" cy="98075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5.2</a:t>
            </a:r>
          </a:p>
        </p:txBody>
      </p:sp>
      <p:sp>
        <p:nvSpPr>
          <p:cNvPr id="2" name="Rectangle 1"/>
          <p:cNvSpPr/>
          <p:nvPr/>
        </p:nvSpPr>
        <p:spPr>
          <a:xfrm>
            <a:off x="3858491" y="2669095"/>
            <a:ext cx="6096000" cy="3170099"/>
          </a:xfrm>
          <a:prstGeom prst="rect">
            <a:avLst/>
          </a:prstGeom>
        </p:spPr>
        <p:txBody>
          <a:bodyPr>
            <a:spAutoFit/>
          </a:bodyPr>
          <a:lstStyle/>
          <a:p>
            <a:pPr algn="ctr"/>
            <a:r>
              <a:rPr lang="en-US" sz="4000" dirty="0">
                <a:ea typeface="Calibri" charset="0"/>
                <a:cs typeface="Times New Roman" charset="0"/>
              </a:rPr>
              <a:t>In </a:t>
            </a:r>
            <a:r>
              <a:rPr lang="en-US" sz="4000" i="1" dirty="0">
                <a:ea typeface="Calibri" charset="0"/>
                <a:cs typeface="Times New Roman" charset="0"/>
              </a:rPr>
              <a:t>Fever 1793, </a:t>
            </a:r>
            <a:r>
              <a:rPr lang="en-US" sz="4000" dirty="0">
                <a:ea typeface="Calibri" charset="0"/>
                <a:cs typeface="Times New Roman" charset="0"/>
              </a:rPr>
              <a:t>what does the doctor do to treat Mattie’s mother in an attempt to cure her of yellow fever?</a:t>
            </a:r>
            <a:r>
              <a:rPr lang="en-US" sz="4000" dirty="0"/>
              <a:t> </a:t>
            </a:r>
          </a:p>
        </p:txBody>
      </p:sp>
    </p:spTree>
    <p:extLst>
      <p:ext uri="{BB962C8B-B14F-4D97-AF65-F5344CB8AC3E}">
        <p14:creationId xmlns:p14="http://schemas.microsoft.com/office/powerpoint/2010/main" val="18701452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5.3</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2381694" y="2669095"/>
            <a:ext cx="9292856" cy="3170099"/>
          </a:xfrm>
          <a:prstGeom prst="rect">
            <a:avLst/>
          </a:prstGeom>
          <a:noFill/>
        </p:spPr>
        <p:txBody>
          <a:bodyPr wrap="square" rtlCol="0">
            <a:spAutoFit/>
          </a:bodyPr>
          <a:lstStyle/>
          <a:p>
            <a:pPr algn="ctr"/>
            <a:r>
              <a:rPr lang="en-US" sz="4000" dirty="0"/>
              <a:t>In the book </a:t>
            </a:r>
            <a:r>
              <a:rPr lang="en-US" sz="4000" b="1" dirty="0"/>
              <a:t>U</a:t>
            </a:r>
            <a:r>
              <a:rPr lang="en-US" sz="4000" b="1" i="1" dirty="0"/>
              <a:t>nsinkabl</a:t>
            </a:r>
            <a:r>
              <a:rPr lang="en-US" sz="4000" i="1" dirty="0"/>
              <a:t>e </a:t>
            </a:r>
            <a:r>
              <a:rPr lang="en-US" sz="4000" dirty="0"/>
              <a:t>by Gordon </a:t>
            </a:r>
            <a:r>
              <a:rPr lang="en-US" sz="4000" dirty="0" err="1"/>
              <a:t>Korman</a:t>
            </a:r>
            <a:r>
              <a:rPr lang="en-US" sz="4000" dirty="0"/>
              <a:t>, the main character Alfie discovers what he believes to be evidence there is a murderer on the Titanic. Who does he think the murderer is? </a:t>
            </a:r>
          </a:p>
        </p:txBody>
      </p:sp>
    </p:spTree>
    <p:extLst>
      <p:ext uri="{BB962C8B-B14F-4D97-AF65-F5344CB8AC3E}">
        <p14:creationId xmlns:p14="http://schemas.microsoft.com/office/powerpoint/2010/main" val="960021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1.3</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4" name="TextBox 3"/>
          <p:cNvSpPr txBox="1"/>
          <p:nvPr/>
        </p:nvSpPr>
        <p:spPr>
          <a:xfrm>
            <a:off x="4093029" y="2895006"/>
            <a:ext cx="5682342" cy="2554545"/>
          </a:xfrm>
          <a:prstGeom prst="rect">
            <a:avLst/>
          </a:prstGeom>
          <a:noFill/>
        </p:spPr>
        <p:txBody>
          <a:bodyPr wrap="square" rtlCol="0">
            <a:spAutoFit/>
          </a:bodyPr>
          <a:lstStyle/>
          <a:p>
            <a:pPr algn="ctr"/>
            <a:r>
              <a:rPr lang="en-US" sz="4000" dirty="0"/>
              <a:t>In the novel, </a:t>
            </a:r>
            <a:r>
              <a:rPr lang="en-US" sz="4000" i="1" dirty="0"/>
              <a:t>Wonder</a:t>
            </a:r>
            <a:r>
              <a:rPr lang="en-US" sz="4000" dirty="0"/>
              <a:t>, what costume did </a:t>
            </a:r>
            <a:r>
              <a:rPr lang="en-US" sz="4000" dirty="0" err="1"/>
              <a:t>Auggie</a:t>
            </a:r>
            <a:r>
              <a:rPr lang="en-US" sz="4000" dirty="0"/>
              <a:t> ORIGINAALY intend to wear for Halloween?</a:t>
            </a:r>
          </a:p>
        </p:txBody>
      </p:sp>
    </p:spTree>
    <p:extLst>
      <p:ext uri="{BB962C8B-B14F-4D97-AF65-F5344CB8AC3E}">
        <p14:creationId xmlns:p14="http://schemas.microsoft.com/office/powerpoint/2010/main" val="2394213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5.4</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Rectangle 3"/>
          <p:cNvSpPr/>
          <p:nvPr/>
        </p:nvSpPr>
        <p:spPr>
          <a:xfrm>
            <a:off x="3858491" y="2669095"/>
            <a:ext cx="6096000" cy="2554545"/>
          </a:xfrm>
          <a:prstGeom prst="rect">
            <a:avLst/>
          </a:prstGeom>
        </p:spPr>
        <p:txBody>
          <a:bodyPr>
            <a:spAutoFit/>
          </a:bodyPr>
          <a:lstStyle/>
          <a:p>
            <a:pPr algn="ctr"/>
            <a:r>
              <a:rPr lang="en-US" sz="4000" dirty="0">
                <a:latin typeface="Calibri" charset="0"/>
                <a:ea typeface="宋体" charset="-122"/>
                <a:cs typeface="Times New Roman" charset="0"/>
              </a:rPr>
              <a:t>In </a:t>
            </a:r>
            <a:r>
              <a:rPr lang="en-US" sz="4000" i="1" dirty="0">
                <a:latin typeface="Calibri" charset="0"/>
                <a:ea typeface="宋体" charset="-122"/>
                <a:cs typeface="Times New Roman" charset="0"/>
              </a:rPr>
              <a:t>The Secret Garden</a:t>
            </a:r>
            <a:r>
              <a:rPr lang="en-US" sz="4000" dirty="0">
                <a:latin typeface="Calibri" charset="0"/>
                <a:ea typeface="宋体" charset="-122"/>
                <a:cs typeface="Times New Roman" charset="0"/>
              </a:rPr>
              <a:t>, what animal shows Mary where the key to the garden is buried?</a:t>
            </a:r>
            <a:endParaRPr lang="en-US" sz="4000" dirty="0"/>
          </a:p>
        </p:txBody>
      </p:sp>
    </p:spTree>
    <p:extLst>
      <p:ext uri="{BB962C8B-B14F-4D97-AF65-F5344CB8AC3E}">
        <p14:creationId xmlns:p14="http://schemas.microsoft.com/office/powerpoint/2010/main" val="10356013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5.5</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636335" y="2339163"/>
            <a:ext cx="7134446" cy="1938992"/>
          </a:xfrm>
          <a:prstGeom prst="rect">
            <a:avLst/>
          </a:prstGeom>
          <a:noFill/>
        </p:spPr>
        <p:txBody>
          <a:bodyPr wrap="square" rtlCol="0">
            <a:spAutoFit/>
          </a:bodyPr>
          <a:lstStyle/>
          <a:p>
            <a:pPr algn="ctr"/>
            <a:r>
              <a:rPr lang="en-US" sz="4000" dirty="0"/>
              <a:t>In </a:t>
            </a:r>
            <a:r>
              <a:rPr lang="en-US" sz="4000" i="1" dirty="0"/>
              <a:t>Now is the Time for Running</a:t>
            </a:r>
            <a:r>
              <a:rPr lang="en-US" sz="4000" dirty="0"/>
              <a:t>, what game is </a:t>
            </a:r>
            <a:r>
              <a:rPr lang="en-US" sz="4000" dirty="0" err="1"/>
              <a:t>Deo</a:t>
            </a:r>
            <a:r>
              <a:rPr lang="en-US" sz="4000" dirty="0"/>
              <a:t> recognized for and given a spot on a team?</a:t>
            </a:r>
          </a:p>
        </p:txBody>
      </p:sp>
    </p:spTree>
    <p:extLst>
      <p:ext uri="{BB962C8B-B14F-4D97-AF65-F5344CB8AC3E}">
        <p14:creationId xmlns:p14="http://schemas.microsoft.com/office/powerpoint/2010/main" val="21440276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5.6</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521148" y="2669095"/>
            <a:ext cx="6826103" cy="1938992"/>
          </a:xfrm>
          <a:prstGeom prst="rect">
            <a:avLst/>
          </a:prstGeom>
          <a:noFill/>
        </p:spPr>
        <p:txBody>
          <a:bodyPr wrap="square" rtlCol="0">
            <a:spAutoFit/>
          </a:bodyPr>
          <a:lstStyle/>
          <a:p>
            <a:pPr algn="ctr"/>
            <a:r>
              <a:rPr lang="en-US" sz="4000" dirty="0"/>
              <a:t>In </a:t>
            </a:r>
            <a:r>
              <a:rPr lang="en-US" sz="4000" i="1" dirty="0"/>
              <a:t>I Am the Messenger</a:t>
            </a:r>
            <a:r>
              <a:rPr lang="en-US" sz="4000" dirty="0"/>
              <a:t>, Ed receives a series of cryptic clues in the mail written on what?</a:t>
            </a:r>
          </a:p>
        </p:txBody>
      </p:sp>
    </p:spTree>
    <p:extLst>
      <p:ext uri="{BB962C8B-B14F-4D97-AF65-F5344CB8AC3E}">
        <p14:creationId xmlns:p14="http://schemas.microsoft.com/office/powerpoint/2010/main" val="20437769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5.7</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2548592" y="2671350"/>
            <a:ext cx="8771216" cy="1938992"/>
          </a:xfrm>
          <a:prstGeom prst="rect">
            <a:avLst/>
          </a:prstGeom>
          <a:noFill/>
        </p:spPr>
        <p:txBody>
          <a:bodyPr wrap="square" rtlCol="0">
            <a:spAutoFit/>
          </a:bodyPr>
          <a:lstStyle/>
          <a:p>
            <a:pPr algn="ctr"/>
            <a:r>
              <a:rPr lang="en-US" sz="4000" dirty="0"/>
              <a:t>Who do Lina and </a:t>
            </a:r>
            <a:r>
              <a:rPr lang="en-US" sz="4000" dirty="0" err="1"/>
              <a:t>Doon</a:t>
            </a:r>
            <a:r>
              <a:rPr lang="en-US" sz="4000" dirty="0"/>
              <a:t> discover stealing and hoarding the food supplies of the City of Ember?</a:t>
            </a:r>
          </a:p>
        </p:txBody>
      </p:sp>
    </p:spTree>
    <p:extLst>
      <p:ext uri="{BB962C8B-B14F-4D97-AF65-F5344CB8AC3E}">
        <p14:creationId xmlns:p14="http://schemas.microsoft.com/office/powerpoint/2010/main" val="7590043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5.8</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068137" y="2669095"/>
            <a:ext cx="7676707" cy="1938992"/>
          </a:xfrm>
          <a:prstGeom prst="rect">
            <a:avLst/>
          </a:prstGeom>
          <a:noFill/>
        </p:spPr>
        <p:txBody>
          <a:bodyPr wrap="square" rtlCol="0">
            <a:spAutoFit/>
          </a:bodyPr>
          <a:lstStyle/>
          <a:p>
            <a:pPr algn="ctr"/>
            <a:r>
              <a:rPr lang="en-US" sz="4000" dirty="0"/>
              <a:t>According to Penelope of </a:t>
            </a:r>
            <a:r>
              <a:rPr lang="en-US" sz="4000" i="1" dirty="0"/>
              <a:t>Awkward,</a:t>
            </a:r>
            <a:r>
              <a:rPr lang="en-US" sz="4000" dirty="0"/>
              <a:t> the </a:t>
            </a:r>
            <a:r>
              <a:rPr lang="en-US" sz="4000"/>
              <a:t>first rule </a:t>
            </a:r>
            <a:r>
              <a:rPr lang="en-US" sz="4000" dirty="0"/>
              <a:t>of surviving school is to not get noticed by </a:t>
            </a:r>
            <a:r>
              <a:rPr lang="mr-IN" sz="4000" dirty="0"/>
              <a:t>…</a:t>
            </a:r>
            <a:r>
              <a:rPr lang="en-US" sz="4000" dirty="0"/>
              <a:t>. whom?</a:t>
            </a:r>
          </a:p>
        </p:txBody>
      </p:sp>
    </p:spTree>
    <p:extLst>
      <p:ext uri="{BB962C8B-B14F-4D97-AF65-F5344CB8AC3E}">
        <p14:creationId xmlns:p14="http://schemas.microsoft.com/office/powerpoint/2010/main" val="5339699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5.9</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074581" y="2669095"/>
            <a:ext cx="7719237" cy="1938992"/>
          </a:xfrm>
          <a:prstGeom prst="rect">
            <a:avLst/>
          </a:prstGeom>
          <a:noFill/>
        </p:spPr>
        <p:txBody>
          <a:bodyPr wrap="square" rtlCol="0">
            <a:spAutoFit/>
          </a:bodyPr>
          <a:lstStyle/>
          <a:p>
            <a:pPr algn="ctr"/>
            <a:r>
              <a:rPr lang="en-US" sz="4000" dirty="0"/>
              <a:t>What is the name of the inflatable room Mark </a:t>
            </a:r>
            <a:r>
              <a:rPr lang="en-US" sz="4000" dirty="0" err="1"/>
              <a:t>Watney</a:t>
            </a:r>
            <a:r>
              <a:rPr lang="en-US" sz="4000" dirty="0"/>
              <a:t> lives in while on Mars? </a:t>
            </a:r>
          </a:p>
        </p:txBody>
      </p:sp>
    </p:spTree>
    <p:extLst>
      <p:ext uri="{BB962C8B-B14F-4D97-AF65-F5344CB8AC3E}">
        <p14:creationId xmlns:p14="http://schemas.microsoft.com/office/powerpoint/2010/main" val="991417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5.10</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4309065" y="2669095"/>
            <a:ext cx="5194852" cy="2554545"/>
          </a:xfrm>
          <a:prstGeom prst="rect">
            <a:avLst/>
          </a:prstGeom>
          <a:noFill/>
        </p:spPr>
        <p:txBody>
          <a:bodyPr wrap="square" rtlCol="0">
            <a:spAutoFit/>
          </a:bodyPr>
          <a:lstStyle/>
          <a:p>
            <a:pPr algn="ctr"/>
            <a:r>
              <a:rPr lang="en-US" sz="4000" dirty="0"/>
              <a:t>In what </a:t>
            </a:r>
            <a:r>
              <a:rPr lang="en-US" sz="4000"/>
              <a:t>medium (writing </a:t>
            </a:r>
            <a:r>
              <a:rPr lang="en-US" sz="4000" dirty="0"/>
              <a:t>form) is </a:t>
            </a:r>
            <a:r>
              <a:rPr lang="en-US" sz="4000" i="1" dirty="0"/>
              <a:t>Monster</a:t>
            </a:r>
            <a:r>
              <a:rPr lang="en-US" sz="4000" dirty="0"/>
              <a:t> by Walter Deans Myers written?</a:t>
            </a:r>
          </a:p>
        </p:txBody>
      </p:sp>
    </p:spTree>
    <p:extLst>
      <p:ext uri="{BB962C8B-B14F-4D97-AF65-F5344CB8AC3E}">
        <p14:creationId xmlns:p14="http://schemas.microsoft.com/office/powerpoint/2010/main" val="19761372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End of Round 5</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676400" y="2239934"/>
            <a:ext cx="10266218" cy="1846659"/>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r>
              <a:rPr lang="en-US" sz="3200" dirty="0"/>
              <a:t>Judges Score Sheets</a:t>
            </a:r>
          </a:p>
          <a:p>
            <a:pPr marL="285750" indent="-285750">
              <a:buFont typeface="Arial" charset="0"/>
              <a:buChar char="•"/>
            </a:pPr>
            <a:r>
              <a:rPr lang="en-US" sz="3200" dirty="0"/>
              <a:t>Audience Participation Questions</a:t>
            </a:r>
          </a:p>
          <a:p>
            <a:pPr marL="285750" indent="-285750">
              <a:buFont typeface="Arial" charset="0"/>
              <a:buChar char="•"/>
            </a:pPr>
            <a:r>
              <a:rPr lang="en-US" sz="3200" dirty="0"/>
              <a:t>Subs allowed</a:t>
            </a:r>
          </a:p>
        </p:txBody>
      </p:sp>
    </p:spTree>
    <p:extLst>
      <p:ext uri="{BB962C8B-B14F-4D97-AF65-F5344CB8AC3E}">
        <p14:creationId xmlns:p14="http://schemas.microsoft.com/office/powerpoint/2010/main" val="21043783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6.1</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2434372" y="2669095"/>
            <a:ext cx="8944237" cy="3170099"/>
          </a:xfrm>
          <a:prstGeom prst="rect">
            <a:avLst/>
          </a:prstGeom>
          <a:noFill/>
        </p:spPr>
        <p:txBody>
          <a:bodyPr wrap="square" rtlCol="0">
            <a:spAutoFit/>
          </a:bodyPr>
          <a:lstStyle/>
          <a:p>
            <a:pPr algn="ctr"/>
            <a:r>
              <a:rPr lang="en-US" sz="4000" dirty="0"/>
              <a:t>Name the book, based on the true-life story of its author, in which the main character, Raina, struggles through her adolescent years with dental issues due to an accident in 6</a:t>
            </a:r>
            <a:r>
              <a:rPr lang="en-US" sz="4000" baseline="30000" dirty="0"/>
              <a:t>th</a:t>
            </a:r>
            <a:r>
              <a:rPr lang="en-US" sz="4000" dirty="0"/>
              <a:t> grade. </a:t>
            </a:r>
          </a:p>
        </p:txBody>
      </p:sp>
    </p:spTree>
    <p:extLst>
      <p:ext uri="{BB962C8B-B14F-4D97-AF65-F5344CB8AC3E}">
        <p14:creationId xmlns:p14="http://schemas.microsoft.com/office/powerpoint/2010/main" val="12453840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6" name="Title 1"/>
          <p:cNvSpPr txBox="1">
            <a:spLocks/>
          </p:cNvSpPr>
          <p:nvPr/>
        </p:nvSpPr>
        <p:spPr>
          <a:xfrm>
            <a:off x="1676400" y="604203"/>
            <a:ext cx="10515600" cy="98075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6.2</a:t>
            </a:r>
          </a:p>
        </p:txBody>
      </p:sp>
      <p:sp>
        <p:nvSpPr>
          <p:cNvPr id="2" name="Rectangle 1"/>
          <p:cNvSpPr/>
          <p:nvPr/>
        </p:nvSpPr>
        <p:spPr>
          <a:xfrm>
            <a:off x="4861601" y="2669095"/>
            <a:ext cx="4089779" cy="1938992"/>
          </a:xfrm>
          <a:prstGeom prst="rect">
            <a:avLst/>
          </a:prstGeom>
        </p:spPr>
        <p:txBody>
          <a:bodyPr wrap="square">
            <a:spAutoFit/>
          </a:bodyPr>
          <a:lstStyle/>
          <a:p>
            <a:pPr algn="ctr"/>
            <a:r>
              <a:rPr lang="en-US" sz="4000" dirty="0">
                <a:ea typeface="宋体" charset="-122"/>
                <a:cs typeface="Times New Roman" charset="0"/>
              </a:rPr>
              <a:t>Name the twin boys in </a:t>
            </a:r>
            <a:r>
              <a:rPr lang="en-US" sz="4000" i="1" dirty="0">
                <a:ea typeface="宋体" charset="-122"/>
                <a:cs typeface="Times New Roman" charset="0"/>
              </a:rPr>
              <a:t>Lord of the Flies</a:t>
            </a:r>
            <a:r>
              <a:rPr lang="en-US" sz="4000" dirty="0">
                <a:ea typeface="宋体" charset="-122"/>
                <a:cs typeface="Times New Roman" charset="0"/>
              </a:rPr>
              <a:t>?</a:t>
            </a:r>
            <a:r>
              <a:rPr lang="en-US" sz="4000" dirty="0"/>
              <a:t> </a:t>
            </a:r>
          </a:p>
        </p:txBody>
      </p:sp>
    </p:spTree>
    <p:extLst>
      <p:ext uri="{BB962C8B-B14F-4D97-AF65-F5344CB8AC3E}">
        <p14:creationId xmlns:p14="http://schemas.microsoft.com/office/powerpoint/2010/main" val="1794861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1.4</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005470" y="2669095"/>
            <a:ext cx="7857460" cy="2831544"/>
          </a:xfrm>
          <a:prstGeom prst="rect">
            <a:avLst/>
          </a:prstGeom>
          <a:noFill/>
        </p:spPr>
        <p:txBody>
          <a:bodyPr wrap="square" rtlCol="0">
            <a:spAutoFit/>
          </a:bodyPr>
          <a:lstStyle/>
          <a:p>
            <a:pPr algn="ctr"/>
            <a:r>
              <a:rPr lang="en-US" sz="4000" dirty="0"/>
              <a:t>In the heart wrenching book, </a:t>
            </a:r>
            <a:r>
              <a:rPr lang="en-US" sz="4000" i="1" dirty="0"/>
              <a:t>Prisoner B-3087, </a:t>
            </a:r>
            <a:r>
              <a:rPr lang="en-US" sz="4000" dirty="0"/>
              <a:t>the main character, </a:t>
            </a:r>
            <a:r>
              <a:rPr lang="en-US" sz="4000" dirty="0" err="1"/>
              <a:t>Yanek</a:t>
            </a:r>
            <a:r>
              <a:rPr lang="en-US" sz="4000" dirty="0"/>
              <a:t>, is tattooed with </a:t>
            </a:r>
            <a:r>
              <a:rPr lang="en-US" sz="4000" b="1" dirty="0"/>
              <a:t>B-3087.</a:t>
            </a:r>
            <a:r>
              <a:rPr lang="en-US" sz="4000" dirty="0"/>
              <a:t> What does the ‘B’ represent on his tattoo?  </a:t>
            </a:r>
          </a:p>
          <a:p>
            <a:endParaRPr lang="en-US" dirty="0"/>
          </a:p>
        </p:txBody>
      </p:sp>
    </p:spTree>
    <p:extLst>
      <p:ext uri="{BB962C8B-B14F-4D97-AF65-F5344CB8AC3E}">
        <p14:creationId xmlns:p14="http://schemas.microsoft.com/office/powerpoint/2010/main" val="17176073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6.3</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647661" y="2669095"/>
            <a:ext cx="6573078" cy="1938992"/>
          </a:xfrm>
          <a:prstGeom prst="rect">
            <a:avLst/>
          </a:prstGeom>
          <a:noFill/>
        </p:spPr>
        <p:txBody>
          <a:bodyPr wrap="square" rtlCol="0">
            <a:spAutoFit/>
          </a:bodyPr>
          <a:lstStyle/>
          <a:p>
            <a:pPr algn="ctr"/>
            <a:r>
              <a:rPr lang="en-US" sz="4000" dirty="0"/>
              <a:t>Which character in </a:t>
            </a:r>
            <a:r>
              <a:rPr lang="en-US" sz="4000" i="1" dirty="0"/>
              <a:t>American Born Chinese</a:t>
            </a:r>
            <a:r>
              <a:rPr lang="en-US" sz="4000" dirty="0"/>
              <a:t> rules a kingdom but wants to become a god?</a:t>
            </a:r>
          </a:p>
        </p:txBody>
      </p:sp>
    </p:spTree>
    <p:extLst>
      <p:ext uri="{BB962C8B-B14F-4D97-AF65-F5344CB8AC3E}">
        <p14:creationId xmlns:p14="http://schemas.microsoft.com/office/powerpoint/2010/main" val="5260880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6.4</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285459" y="2307264"/>
            <a:ext cx="6464597" cy="646331"/>
          </a:xfrm>
          <a:prstGeom prst="rect">
            <a:avLst/>
          </a:prstGeom>
          <a:noFill/>
        </p:spPr>
        <p:txBody>
          <a:bodyPr wrap="square" rtlCol="0">
            <a:spAutoFit/>
          </a:bodyPr>
          <a:lstStyle/>
          <a:p>
            <a:r>
              <a:rPr lang="en-US" dirty="0"/>
              <a:t>In </a:t>
            </a:r>
            <a:r>
              <a:rPr lang="en-US" i="1" dirty="0"/>
              <a:t>Red Queen</a:t>
            </a:r>
            <a:r>
              <a:rPr lang="en-US" dirty="0"/>
              <a:t>, the Silvers have super human powers and the Reds do not.  From where does the color of their name derive?</a:t>
            </a:r>
          </a:p>
        </p:txBody>
      </p:sp>
    </p:spTree>
    <p:extLst>
      <p:ext uri="{BB962C8B-B14F-4D97-AF65-F5344CB8AC3E}">
        <p14:creationId xmlns:p14="http://schemas.microsoft.com/office/powerpoint/2010/main" val="7710429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6.5</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4" name="TextBox 3"/>
          <p:cNvSpPr txBox="1"/>
          <p:nvPr/>
        </p:nvSpPr>
        <p:spPr>
          <a:xfrm>
            <a:off x="4098234" y="2655843"/>
            <a:ext cx="5671931" cy="1938992"/>
          </a:xfrm>
          <a:prstGeom prst="rect">
            <a:avLst/>
          </a:prstGeom>
          <a:noFill/>
        </p:spPr>
        <p:txBody>
          <a:bodyPr wrap="square" rtlCol="0">
            <a:spAutoFit/>
          </a:bodyPr>
          <a:lstStyle/>
          <a:p>
            <a:pPr algn="ctr"/>
            <a:r>
              <a:rPr lang="en-US" sz="4000" dirty="0"/>
              <a:t>In the novel </a:t>
            </a:r>
            <a:r>
              <a:rPr lang="en-US" sz="4000" i="1" dirty="0"/>
              <a:t>The Giver, </a:t>
            </a:r>
            <a:r>
              <a:rPr lang="en-US" sz="4000" dirty="0"/>
              <a:t>why does Jonas decide to leave The Community?</a:t>
            </a:r>
          </a:p>
        </p:txBody>
      </p:sp>
    </p:spTree>
    <p:extLst>
      <p:ext uri="{BB962C8B-B14F-4D97-AF65-F5344CB8AC3E}">
        <p14:creationId xmlns:p14="http://schemas.microsoft.com/office/powerpoint/2010/main" val="10031228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6.6</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2596116" y="2669095"/>
            <a:ext cx="8676167" cy="2554545"/>
          </a:xfrm>
          <a:prstGeom prst="rect">
            <a:avLst/>
          </a:prstGeom>
          <a:noFill/>
        </p:spPr>
        <p:txBody>
          <a:bodyPr wrap="square" rtlCol="0">
            <a:spAutoFit/>
          </a:bodyPr>
          <a:lstStyle/>
          <a:p>
            <a:pPr algn="ctr"/>
            <a:r>
              <a:rPr lang="en-US" sz="4000" dirty="0"/>
              <a:t>In the novel </a:t>
            </a:r>
            <a:r>
              <a:rPr lang="en-US" sz="4000" i="1" dirty="0"/>
              <a:t>Dark Angel</a:t>
            </a:r>
            <a:r>
              <a:rPr lang="en-US" sz="4000" dirty="0"/>
              <a:t>, Jeff’s life takes a turn for the worst when his brother comes home.  Where has his brother been?</a:t>
            </a:r>
          </a:p>
        </p:txBody>
      </p:sp>
    </p:spTree>
    <p:extLst>
      <p:ext uri="{BB962C8B-B14F-4D97-AF65-F5344CB8AC3E}">
        <p14:creationId xmlns:p14="http://schemas.microsoft.com/office/powerpoint/2010/main" val="17399009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6.7</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2760920" y="2669095"/>
            <a:ext cx="8346559" cy="707886"/>
          </a:xfrm>
          <a:prstGeom prst="rect">
            <a:avLst/>
          </a:prstGeom>
          <a:noFill/>
        </p:spPr>
        <p:txBody>
          <a:bodyPr wrap="square" rtlCol="0">
            <a:spAutoFit/>
          </a:bodyPr>
          <a:lstStyle/>
          <a:p>
            <a:pPr algn="ctr"/>
            <a:r>
              <a:rPr lang="en-US" sz="4000" dirty="0"/>
              <a:t>Who is the ghost of </a:t>
            </a:r>
            <a:r>
              <a:rPr lang="en-US" sz="4000" i="1" dirty="0"/>
              <a:t>Skeleton Creek?</a:t>
            </a:r>
            <a:endParaRPr lang="en-US" sz="4000" dirty="0"/>
          </a:p>
        </p:txBody>
      </p:sp>
    </p:spTree>
    <p:extLst>
      <p:ext uri="{BB962C8B-B14F-4D97-AF65-F5344CB8AC3E}">
        <p14:creationId xmlns:p14="http://schemas.microsoft.com/office/powerpoint/2010/main" val="2300925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6.8</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925782" y="2056549"/>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4047460" y="2702880"/>
            <a:ext cx="5773480" cy="1323439"/>
          </a:xfrm>
          <a:prstGeom prst="rect">
            <a:avLst/>
          </a:prstGeom>
          <a:noFill/>
        </p:spPr>
        <p:txBody>
          <a:bodyPr wrap="square" rtlCol="0">
            <a:spAutoFit/>
          </a:bodyPr>
          <a:lstStyle/>
          <a:p>
            <a:pPr algn="ctr"/>
            <a:r>
              <a:rPr lang="en-US" sz="4000" dirty="0"/>
              <a:t>Where does Anya first meet her ghost?</a:t>
            </a:r>
          </a:p>
        </p:txBody>
      </p:sp>
    </p:spTree>
    <p:extLst>
      <p:ext uri="{BB962C8B-B14F-4D97-AF65-F5344CB8AC3E}">
        <p14:creationId xmlns:p14="http://schemas.microsoft.com/office/powerpoint/2010/main" val="16941501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6.9</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366976" y="2669095"/>
            <a:ext cx="7134447" cy="2554545"/>
          </a:xfrm>
          <a:prstGeom prst="rect">
            <a:avLst/>
          </a:prstGeom>
          <a:noFill/>
        </p:spPr>
        <p:txBody>
          <a:bodyPr wrap="square" rtlCol="0">
            <a:spAutoFit/>
          </a:bodyPr>
          <a:lstStyle/>
          <a:p>
            <a:pPr algn="ctr"/>
            <a:r>
              <a:rPr lang="en-US" sz="4000" dirty="0"/>
              <a:t>In </a:t>
            </a:r>
            <a:r>
              <a:rPr lang="en-US" sz="4000" i="1" dirty="0"/>
              <a:t>The Young Elites, </a:t>
            </a:r>
            <a:r>
              <a:rPr lang="en-US" sz="4000" dirty="0"/>
              <a:t>survivors of the “blood fever” developed strange markings are known as what?</a:t>
            </a:r>
          </a:p>
        </p:txBody>
      </p:sp>
    </p:spTree>
    <p:extLst>
      <p:ext uri="{BB962C8B-B14F-4D97-AF65-F5344CB8AC3E}">
        <p14:creationId xmlns:p14="http://schemas.microsoft.com/office/powerpoint/2010/main" val="955257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6.10</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Rectangle 3"/>
          <p:cNvSpPr/>
          <p:nvPr/>
        </p:nvSpPr>
        <p:spPr>
          <a:xfrm>
            <a:off x="4193225" y="2663229"/>
            <a:ext cx="5481949" cy="1323439"/>
          </a:xfrm>
          <a:prstGeom prst="rect">
            <a:avLst/>
          </a:prstGeom>
        </p:spPr>
        <p:txBody>
          <a:bodyPr wrap="none">
            <a:spAutoFit/>
          </a:bodyPr>
          <a:lstStyle/>
          <a:p>
            <a:pPr algn="ctr"/>
            <a:r>
              <a:rPr lang="en-US" sz="4000" dirty="0">
                <a:ea typeface="Calibri" charset="0"/>
                <a:cs typeface="Times New Roman" charset="0"/>
              </a:rPr>
              <a:t>In </a:t>
            </a:r>
            <a:r>
              <a:rPr lang="en-US" sz="4000" i="1" dirty="0">
                <a:ea typeface="Calibri" charset="0"/>
                <a:cs typeface="Times New Roman" charset="0"/>
              </a:rPr>
              <a:t>Friends for Life</a:t>
            </a:r>
            <a:r>
              <a:rPr lang="en-US" sz="4000" dirty="0">
                <a:ea typeface="Calibri" charset="0"/>
                <a:cs typeface="Times New Roman" charset="0"/>
              </a:rPr>
              <a:t>, why </a:t>
            </a:r>
            <a:r>
              <a:rPr lang="en-US" sz="4000">
                <a:ea typeface="Calibri" charset="0"/>
                <a:cs typeface="Times New Roman" charset="0"/>
              </a:rPr>
              <a:t>is </a:t>
            </a:r>
          </a:p>
          <a:p>
            <a:pPr algn="ctr"/>
            <a:r>
              <a:rPr lang="en-US" sz="4000" dirty="0">
                <a:ea typeface="Calibri" charset="0"/>
                <a:cs typeface="Times New Roman" charset="0"/>
              </a:rPr>
              <a:t>Francis bullied in school</a:t>
            </a:r>
            <a:r>
              <a:rPr lang="en-US" sz="4000" dirty="0"/>
              <a:t> ?</a:t>
            </a:r>
          </a:p>
        </p:txBody>
      </p:sp>
    </p:spTree>
    <p:extLst>
      <p:ext uri="{BB962C8B-B14F-4D97-AF65-F5344CB8AC3E}">
        <p14:creationId xmlns:p14="http://schemas.microsoft.com/office/powerpoint/2010/main" val="13305421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End of Round 6</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676400" y="2239934"/>
            <a:ext cx="10266218" cy="2831544"/>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r>
              <a:rPr lang="en-US" sz="3200" dirty="0"/>
              <a:t>Judges Score Sheets</a:t>
            </a:r>
          </a:p>
          <a:p>
            <a:pPr marL="285750" indent="-285750">
              <a:buFont typeface="Arial" charset="0"/>
              <a:buChar char="•"/>
            </a:pPr>
            <a:r>
              <a:rPr lang="en-US" sz="3200" dirty="0"/>
              <a:t>Audience Participation Questions</a:t>
            </a:r>
          </a:p>
          <a:p>
            <a:pPr marL="285750" indent="-285750">
              <a:buFont typeface="Arial" charset="0"/>
              <a:buChar char="•"/>
            </a:pPr>
            <a:r>
              <a:rPr lang="en-US" sz="3200" dirty="0"/>
              <a:t>Subs allowed</a:t>
            </a:r>
          </a:p>
          <a:p>
            <a:pPr marL="285750" indent="-285750">
              <a:buFont typeface="Arial" charset="0"/>
              <a:buChar char="•"/>
            </a:pPr>
            <a:endParaRPr lang="en-US" sz="3200" dirty="0"/>
          </a:p>
          <a:p>
            <a:pPr marL="285750" indent="-285750">
              <a:buFont typeface="Arial" charset="0"/>
              <a:buChar char="•"/>
            </a:pPr>
            <a:r>
              <a:rPr lang="en-US" sz="3200" dirty="0"/>
              <a:t>BATHROOM BREAK!</a:t>
            </a:r>
          </a:p>
        </p:txBody>
      </p:sp>
    </p:spTree>
    <p:extLst>
      <p:ext uri="{BB962C8B-B14F-4D97-AF65-F5344CB8AC3E}">
        <p14:creationId xmlns:p14="http://schemas.microsoft.com/office/powerpoint/2010/main" val="67473245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7.1</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4" name="TextBox 3"/>
          <p:cNvSpPr txBox="1"/>
          <p:nvPr/>
        </p:nvSpPr>
        <p:spPr>
          <a:xfrm>
            <a:off x="2561822" y="2665926"/>
            <a:ext cx="8744755" cy="2554545"/>
          </a:xfrm>
          <a:prstGeom prst="rect">
            <a:avLst/>
          </a:prstGeom>
          <a:noFill/>
        </p:spPr>
        <p:txBody>
          <a:bodyPr wrap="square" rtlCol="0">
            <a:spAutoFit/>
          </a:bodyPr>
          <a:lstStyle/>
          <a:p>
            <a:pPr algn="ctr"/>
            <a:r>
              <a:rPr lang="en-US" sz="4000" dirty="0"/>
              <a:t>In Chris </a:t>
            </a:r>
            <a:r>
              <a:rPr lang="en-US" sz="4000" dirty="0" err="1"/>
              <a:t>Grabenstein’s</a:t>
            </a:r>
            <a:r>
              <a:rPr lang="en-US" sz="4000" dirty="0"/>
              <a:t>, </a:t>
            </a:r>
            <a:r>
              <a:rPr lang="en-US" sz="4000" i="1" dirty="0"/>
              <a:t>Escape from Mr. </a:t>
            </a:r>
            <a:r>
              <a:rPr lang="en-US" sz="4000" i="1" dirty="0" err="1"/>
              <a:t>Lemoncello’s</a:t>
            </a:r>
            <a:r>
              <a:rPr lang="en-US" sz="4000" i="1" dirty="0"/>
              <a:t> Library</a:t>
            </a:r>
            <a:r>
              <a:rPr lang="en-US" sz="4000" dirty="0"/>
              <a:t>, contestants are allowed to request outside assistance, or “lifelines”. Who do they summon? </a:t>
            </a:r>
          </a:p>
        </p:txBody>
      </p:sp>
    </p:spTree>
    <p:extLst>
      <p:ext uri="{BB962C8B-B14F-4D97-AF65-F5344CB8AC3E}">
        <p14:creationId xmlns:p14="http://schemas.microsoft.com/office/powerpoint/2010/main" val="199195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1.5</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436088" y="2669095"/>
            <a:ext cx="6996223" cy="1323439"/>
          </a:xfrm>
          <a:prstGeom prst="rect">
            <a:avLst/>
          </a:prstGeom>
          <a:noFill/>
        </p:spPr>
        <p:txBody>
          <a:bodyPr wrap="square" rtlCol="0">
            <a:spAutoFit/>
          </a:bodyPr>
          <a:lstStyle/>
          <a:p>
            <a:pPr algn="ctr"/>
            <a:r>
              <a:rPr lang="en-US" sz="4000" dirty="0"/>
              <a:t>What is Bod Owens, from </a:t>
            </a:r>
            <a:r>
              <a:rPr lang="en-US" sz="4000" i="1" dirty="0"/>
              <a:t>The Graveyard Book,</a:t>
            </a:r>
            <a:r>
              <a:rPr lang="en-US" sz="4000" dirty="0"/>
              <a:t> full name?</a:t>
            </a:r>
          </a:p>
        </p:txBody>
      </p:sp>
    </p:spTree>
    <p:extLst>
      <p:ext uri="{BB962C8B-B14F-4D97-AF65-F5344CB8AC3E}">
        <p14:creationId xmlns:p14="http://schemas.microsoft.com/office/powerpoint/2010/main" val="135164931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6" name="Title 1"/>
          <p:cNvSpPr txBox="1">
            <a:spLocks/>
          </p:cNvSpPr>
          <p:nvPr/>
        </p:nvSpPr>
        <p:spPr>
          <a:xfrm>
            <a:off x="1676400" y="604203"/>
            <a:ext cx="10515600" cy="98075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7.2</a:t>
            </a:r>
          </a:p>
        </p:txBody>
      </p:sp>
      <p:sp>
        <p:nvSpPr>
          <p:cNvPr id="2" name="TextBox 1"/>
          <p:cNvSpPr txBox="1"/>
          <p:nvPr/>
        </p:nvSpPr>
        <p:spPr>
          <a:xfrm>
            <a:off x="3763926" y="2424223"/>
            <a:ext cx="6964325" cy="1938992"/>
          </a:xfrm>
          <a:prstGeom prst="rect">
            <a:avLst/>
          </a:prstGeom>
          <a:noFill/>
        </p:spPr>
        <p:txBody>
          <a:bodyPr wrap="square" rtlCol="0">
            <a:spAutoFit/>
          </a:bodyPr>
          <a:lstStyle/>
          <a:p>
            <a:pPr algn="ctr"/>
            <a:r>
              <a:rPr lang="en-US" sz="4000" dirty="0"/>
              <a:t>What Roller Derby position does Astrid wish to take in the novel </a:t>
            </a:r>
            <a:r>
              <a:rPr lang="en-US" sz="4000" i="1" dirty="0"/>
              <a:t>Roller Girl?</a:t>
            </a:r>
            <a:endParaRPr lang="en-US" sz="4000" dirty="0"/>
          </a:p>
        </p:txBody>
      </p:sp>
    </p:spTree>
    <p:extLst>
      <p:ext uri="{BB962C8B-B14F-4D97-AF65-F5344CB8AC3E}">
        <p14:creationId xmlns:p14="http://schemas.microsoft.com/office/powerpoint/2010/main" val="210052380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7.3</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Rectangle 3"/>
          <p:cNvSpPr/>
          <p:nvPr/>
        </p:nvSpPr>
        <p:spPr>
          <a:xfrm>
            <a:off x="3858491" y="2669095"/>
            <a:ext cx="6096000" cy="1938992"/>
          </a:xfrm>
          <a:prstGeom prst="rect">
            <a:avLst/>
          </a:prstGeom>
        </p:spPr>
        <p:txBody>
          <a:bodyPr>
            <a:spAutoFit/>
          </a:bodyPr>
          <a:lstStyle/>
          <a:p>
            <a:pPr algn="ctr"/>
            <a:r>
              <a:rPr lang="en-US" sz="4000" dirty="0">
                <a:ea typeface="Calibri" charset="0"/>
                <a:cs typeface="Times New Roman" charset="0"/>
              </a:rPr>
              <a:t>In </a:t>
            </a:r>
            <a:r>
              <a:rPr lang="en-US" sz="4000" i="1" dirty="0">
                <a:ea typeface="Calibri" charset="0"/>
                <a:cs typeface="Times New Roman" charset="0"/>
              </a:rPr>
              <a:t>Island on Bird Street</a:t>
            </a:r>
            <a:r>
              <a:rPr lang="en-US" sz="4000" dirty="0">
                <a:ea typeface="Calibri" charset="0"/>
                <a:cs typeface="Times New Roman" charset="0"/>
              </a:rPr>
              <a:t>, what kind of animal does Alex keep for a pet?</a:t>
            </a:r>
            <a:r>
              <a:rPr lang="en-US" sz="4000" dirty="0"/>
              <a:t> </a:t>
            </a:r>
          </a:p>
        </p:txBody>
      </p:sp>
    </p:spTree>
    <p:extLst>
      <p:ext uri="{BB962C8B-B14F-4D97-AF65-F5344CB8AC3E}">
        <p14:creationId xmlns:p14="http://schemas.microsoft.com/office/powerpoint/2010/main" val="10199344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7.4</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541643" y="2669095"/>
            <a:ext cx="6785113" cy="1323439"/>
          </a:xfrm>
          <a:prstGeom prst="rect">
            <a:avLst/>
          </a:prstGeom>
          <a:noFill/>
        </p:spPr>
        <p:txBody>
          <a:bodyPr wrap="square" rtlCol="0">
            <a:spAutoFit/>
          </a:bodyPr>
          <a:lstStyle/>
          <a:p>
            <a:pPr algn="ctr"/>
            <a:r>
              <a:rPr lang="en-US" sz="4000" dirty="0"/>
              <a:t>What is the primary setting of Marissa Meyer’s </a:t>
            </a:r>
            <a:r>
              <a:rPr lang="en-US" sz="4000" i="1" dirty="0"/>
              <a:t>Cinder?</a:t>
            </a:r>
            <a:r>
              <a:rPr lang="en-US" sz="4000" dirty="0"/>
              <a:t> </a:t>
            </a:r>
          </a:p>
        </p:txBody>
      </p:sp>
    </p:spTree>
    <p:extLst>
      <p:ext uri="{BB962C8B-B14F-4D97-AF65-F5344CB8AC3E}">
        <p14:creationId xmlns:p14="http://schemas.microsoft.com/office/powerpoint/2010/main" val="8231417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7.5</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394665" y="2669095"/>
            <a:ext cx="7023652" cy="3170099"/>
          </a:xfrm>
          <a:prstGeom prst="rect">
            <a:avLst/>
          </a:prstGeom>
          <a:noFill/>
        </p:spPr>
        <p:txBody>
          <a:bodyPr wrap="square" rtlCol="0">
            <a:spAutoFit/>
          </a:bodyPr>
          <a:lstStyle/>
          <a:p>
            <a:pPr algn="ctr"/>
            <a:r>
              <a:rPr lang="en-US" sz="4000" dirty="0"/>
              <a:t>In </a:t>
            </a:r>
            <a:r>
              <a:rPr lang="en-US" sz="4000" i="1" dirty="0"/>
              <a:t>The Fifth Wave</a:t>
            </a:r>
            <a:r>
              <a:rPr lang="en-US" sz="4000" dirty="0"/>
              <a:t>, Cassie has a crush on Evan but Evan isn’t telling her something.  What’s unusual about Evan that he doesn’t want to tell her?</a:t>
            </a:r>
          </a:p>
        </p:txBody>
      </p:sp>
    </p:spTree>
    <p:extLst>
      <p:ext uri="{BB962C8B-B14F-4D97-AF65-F5344CB8AC3E}">
        <p14:creationId xmlns:p14="http://schemas.microsoft.com/office/powerpoint/2010/main" val="4530491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7.6</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2743844" y="2669095"/>
            <a:ext cx="8325293" cy="1938992"/>
          </a:xfrm>
          <a:prstGeom prst="rect">
            <a:avLst/>
          </a:prstGeom>
          <a:noFill/>
        </p:spPr>
        <p:txBody>
          <a:bodyPr wrap="square" rtlCol="0">
            <a:spAutoFit/>
          </a:bodyPr>
          <a:lstStyle/>
          <a:p>
            <a:pPr algn="ctr"/>
            <a:r>
              <a:rPr lang="en-US" sz="4000" dirty="0"/>
              <a:t>Why does the location of Furnace Prison make it so difficult for an inmate to </a:t>
            </a:r>
            <a:r>
              <a:rPr lang="en-US" sz="4000" i="1" dirty="0"/>
              <a:t>Escape From Furnace Prison</a:t>
            </a:r>
            <a:r>
              <a:rPr lang="en-US" sz="4000" dirty="0"/>
              <a:t>? </a:t>
            </a:r>
          </a:p>
        </p:txBody>
      </p:sp>
    </p:spTree>
    <p:extLst>
      <p:ext uri="{BB962C8B-B14F-4D97-AF65-F5344CB8AC3E}">
        <p14:creationId xmlns:p14="http://schemas.microsoft.com/office/powerpoint/2010/main" val="156819090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7.7</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Rectangle 3"/>
          <p:cNvSpPr/>
          <p:nvPr/>
        </p:nvSpPr>
        <p:spPr>
          <a:xfrm>
            <a:off x="3886200" y="2669095"/>
            <a:ext cx="6096000" cy="3170099"/>
          </a:xfrm>
          <a:prstGeom prst="rect">
            <a:avLst/>
          </a:prstGeom>
        </p:spPr>
        <p:txBody>
          <a:bodyPr>
            <a:spAutoFit/>
          </a:bodyPr>
          <a:lstStyle/>
          <a:p>
            <a:pPr algn="ctr"/>
            <a:r>
              <a:rPr lang="en-US" sz="4000" dirty="0">
                <a:ea typeface="宋体" charset="-122"/>
                <a:cs typeface="Times New Roman" charset="0"/>
              </a:rPr>
              <a:t>What whiz kid at age five-and-a-half can knock off double-digit multiplication problems and blitz-read Dickens novels?</a:t>
            </a:r>
            <a:r>
              <a:rPr lang="en-US" sz="4000" dirty="0"/>
              <a:t> </a:t>
            </a:r>
          </a:p>
        </p:txBody>
      </p:sp>
    </p:spTree>
    <p:extLst>
      <p:ext uri="{BB962C8B-B14F-4D97-AF65-F5344CB8AC3E}">
        <p14:creationId xmlns:p14="http://schemas.microsoft.com/office/powerpoint/2010/main" val="51779112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7.8</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4724400" y="2669095"/>
            <a:ext cx="4364182" cy="1938992"/>
          </a:xfrm>
          <a:prstGeom prst="rect">
            <a:avLst/>
          </a:prstGeom>
          <a:noFill/>
        </p:spPr>
        <p:txBody>
          <a:bodyPr wrap="square" rtlCol="0">
            <a:spAutoFit/>
          </a:bodyPr>
          <a:lstStyle/>
          <a:p>
            <a:pPr algn="ctr"/>
            <a:r>
              <a:rPr lang="en-US" sz="4000" dirty="0"/>
              <a:t>What is the setting of </a:t>
            </a:r>
            <a:r>
              <a:rPr lang="en-US" sz="4000" i="1" dirty="0"/>
              <a:t>Paper Hearts</a:t>
            </a:r>
            <a:r>
              <a:rPr lang="en-US" sz="4000" dirty="0"/>
              <a:t> by Meg </a:t>
            </a:r>
            <a:r>
              <a:rPr lang="en-US" sz="4000" dirty="0" err="1"/>
              <a:t>Wiviott</a:t>
            </a:r>
            <a:r>
              <a:rPr lang="en-US" sz="4000" dirty="0"/>
              <a:t>?</a:t>
            </a:r>
          </a:p>
        </p:txBody>
      </p:sp>
    </p:spTree>
    <p:extLst>
      <p:ext uri="{BB962C8B-B14F-4D97-AF65-F5344CB8AC3E}">
        <p14:creationId xmlns:p14="http://schemas.microsoft.com/office/powerpoint/2010/main" val="9117002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7.9</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801091" y="2677392"/>
            <a:ext cx="10266218" cy="1600438"/>
          </a:xfrm>
          <a:prstGeom prst="rect">
            <a:avLst/>
          </a:prstGeom>
          <a:noFill/>
        </p:spPr>
        <p:txBody>
          <a:bodyPr wrap="square" rtlCol="0">
            <a:spAutoFit/>
          </a:bodyPr>
          <a:lstStyle/>
          <a:p>
            <a:pPr marL="285750" indent="-285750">
              <a:buFont typeface="Arial" charset="0"/>
              <a:buChar char="•"/>
            </a:pPr>
            <a:endParaRPr lang="en-US" dirty="0"/>
          </a:p>
          <a:p>
            <a:pPr algn="ctr"/>
            <a:r>
              <a:rPr lang="en-US" sz="4000" dirty="0"/>
              <a:t>In the novel </a:t>
            </a:r>
            <a:r>
              <a:rPr lang="en-US" sz="4000" i="1" dirty="0"/>
              <a:t>The Prisoner of Cell 25,</a:t>
            </a:r>
            <a:r>
              <a:rPr lang="en-US" sz="4000" dirty="0"/>
              <a:t> </a:t>
            </a:r>
          </a:p>
          <a:p>
            <a:pPr algn="ctr"/>
            <a:r>
              <a:rPr lang="en-US" sz="4000" dirty="0"/>
              <a:t>what is different about Cell 25?</a:t>
            </a:r>
          </a:p>
        </p:txBody>
      </p:sp>
    </p:spTree>
    <p:extLst>
      <p:ext uri="{BB962C8B-B14F-4D97-AF65-F5344CB8AC3E}">
        <p14:creationId xmlns:p14="http://schemas.microsoft.com/office/powerpoint/2010/main" val="64996107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7.10</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375314" y="2669095"/>
            <a:ext cx="7117772" cy="1938992"/>
          </a:xfrm>
          <a:prstGeom prst="rect">
            <a:avLst/>
          </a:prstGeom>
          <a:noFill/>
        </p:spPr>
        <p:txBody>
          <a:bodyPr wrap="square" rtlCol="0">
            <a:spAutoFit/>
          </a:bodyPr>
          <a:lstStyle/>
          <a:p>
            <a:pPr algn="ctr"/>
            <a:r>
              <a:rPr lang="en-US" sz="4000" i="1" dirty="0"/>
              <a:t>Wicked Girls</a:t>
            </a:r>
            <a:r>
              <a:rPr lang="en-US" sz="4000" dirty="0"/>
              <a:t> is a fictionalized account of what real historical event?</a:t>
            </a:r>
            <a:endParaRPr lang="en-US" sz="4000" i="1" dirty="0"/>
          </a:p>
        </p:txBody>
      </p:sp>
    </p:spTree>
    <p:extLst>
      <p:ext uri="{BB962C8B-B14F-4D97-AF65-F5344CB8AC3E}">
        <p14:creationId xmlns:p14="http://schemas.microsoft.com/office/powerpoint/2010/main" val="179390846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End of Round 7</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676400" y="2239934"/>
            <a:ext cx="10266218" cy="1846659"/>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r>
              <a:rPr lang="en-US" sz="3200" dirty="0"/>
              <a:t>Judges Score Sheets</a:t>
            </a:r>
          </a:p>
          <a:p>
            <a:pPr marL="285750" indent="-285750">
              <a:buFont typeface="Arial" charset="0"/>
              <a:buChar char="•"/>
            </a:pPr>
            <a:r>
              <a:rPr lang="en-US" sz="3200" dirty="0"/>
              <a:t>Audience Participation Questions</a:t>
            </a:r>
          </a:p>
          <a:p>
            <a:pPr marL="285750" indent="-285750">
              <a:buFont typeface="Arial" charset="0"/>
              <a:buChar char="•"/>
            </a:pPr>
            <a:r>
              <a:rPr lang="en-US" sz="3200" dirty="0"/>
              <a:t>Subs allowed</a:t>
            </a:r>
          </a:p>
        </p:txBody>
      </p:sp>
    </p:spTree>
    <p:extLst>
      <p:ext uri="{BB962C8B-B14F-4D97-AF65-F5344CB8AC3E}">
        <p14:creationId xmlns:p14="http://schemas.microsoft.com/office/powerpoint/2010/main" val="1696600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1.6</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838353" y="2669095"/>
            <a:ext cx="6443331" cy="1323439"/>
          </a:xfrm>
          <a:prstGeom prst="rect">
            <a:avLst/>
          </a:prstGeom>
          <a:noFill/>
        </p:spPr>
        <p:txBody>
          <a:bodyPr wrap="square" rtlCol="0">
            <a:spAutoFit/>
          </a:bodyPr>
          <a:lstStyle/>
          <a:p>
            <a:pPr algn="ctr"/>
            <a:r>
              <a:rPr lang="en-US" sz="4000" dirty="0"/>
              <a:t>In what country is </a:t>
            </a:r>
          </a:p>
          <a:p>
            <a:pPr algn="ctr"/>
            <a:r>
              <a:rPr lang="en-US" sz="4000" i="1" dirty="0"/>
              <a:t>A Long Walk to Water</a:t>
            </a:r>
            <a:r>
              <a:rPr lang="en-US" sz="4000" dirty="0"/>
              <a:t> set?</a:t>
            </a:r>
          </a:p>
        </p:txBody>
      </p:sp>
    </p:spTree>
    <p:extLst>
      <p:ext uri="{BB962C8B-B14F-4D97-AF65-F5344CB8AC3E}">
        <p14:creationId xmlns:p14="http://schemas.microsoft.com/office/powerpoint/2010/main" val="108806966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8.1</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Rectangle 3"/>
          <p:cNvSpPr/>
          <p:nvPr/>
        </p:nvSpPr>
        <p:spPr>
          <a:xfrm>
            <a:off x="3858491" y="2669095"/>
            <a:ext cx="6096000" cy="3170099"/>
          </a:xfrm>
          <a:prstGeom prst="rect">
            <a:avLst/>
          </a:prstGeom>
        </p:spPr>
        <p:txBody>
          <a:bodyPr>
            <a:spAutoFit/>
          </a:bodyPr>
          <a:lstStyle/>
          <a:p>
            <a:pPr algn="ctr"/>
            <a:r>
              <a:rPr lang="en-US" sz="4000" dirty="0">
                <a:latin typeface="Calibri" charset="0"/>
                <a:ea typeface="宋体" charset="-122"/>
                <a:cs typeface="Times New Roman" charset="0"/>
              </a:rPr>
              <a:t>In the novel </a:t>
            </a:r>
            <a:r>
              <a:rPr lang="en-US" sz="4000" i="1" dirty="0">
                <a:latin typeface="Calibri" charset="0"/>
                <a:ea typeface="宋体" charset="-122"/>
                <a:cs typeface="Times New Roman" charset="0"/>
              </a:rPr>
              <a:t>Egypt Game,</a:t>
            </a:r>
            <a:r>
              <a:rPr lang="en-US" sz="4000" dirty="0">
                <a:latin typeface="Calibri" charset="0"/>
                <a:ea typeface="宋体" charset="-122"/>
                <a:cs typeface="Times New Roman" charset="0"/>
              </a:rPr>
              <a:t> Melanie and April stage an elaborate burial for their pet Peter.  What type of animal was Peter?</a:t>
            </a:r>
            <a:endParaRPr lang="en-US" sz="4000" dirty="0"/>
          </a:p>
        </p:txBody>
      </p:sp>
    </p:spTree>
    <p:extLst>
      <p:ext uri="{BB962C8B-B14F-4D97-AF65-F5344CB8AC3E}">
        <p14:creationId xmlns:p14="http://schemas.microsoft.com/office/powerpoint/2010/main" val="211325170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6" name="Title 1"/>
          <p:cNvSpPr txBox="1">
            <a:spLocks/>
          </p:cNvSpPr>
          <p:nvPr/>
        </p:nvSpPr>
        <p:spPr>
          <a:xfrm>
            <a:off x="1676400" y="604203"/>
            <a:ext cx="10515600" cy="98075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8.2</a:t>
            </a:r>
          </a:p>
        </p:txBody>
      </p:sp>
      <p:sp>
        <p:nvSpPr>
          <p:cNvPr id="2" name="TextBox 1"/>
          <p:cNvSpPr txBox="1"/>
          <p:nvPr/>
        </p:nvSpPr>
        <p:spPr>
          <a:xfrm>
            <a:off x="2373127" y="2669095"/>
            <a:ext cx="9066727" cy="3170099"/>
          </a:xfrm>
          <a:prstGeom prst="rect">
            <a:avLst/>
          </a:prstGeom>
          <a:noFill/>
        </p:spPr>
        <p:txBody>
          <a:bodyPr wrap="square" rtlCol="0">
            <a:spAutoFit/>
          </a:bodyPr>
          <a:lstStyle/>
          <a:p>
            <a:pPr algn="ctr"/>
            <a:r>
              <a:rPr lang="en-US" sz="4000" dirty="0"/>
              <a:t>In </a:t>
            </a:r>
            <a:r>
              <a:rPr lang="en-US" sz="4000" i="1" dirty="0"/>
              <a:t>Trash</a:t>
            </a:r>
            <a:r>
              <a:rPr lang="en-US" sz="4000" dirty="0"/>
              <a:t>, three dumpsite boys right a wrong by finding the money and giving the money back to the rightful owners, the people. Where did the three boys eventually find the hidden money? </a:t>
            </a:r>
          </a:p>
        </p:txBody>
      </p:sp>
    </p:spTree>
    <p:extLst>
      <p:ext uri="{BB962C8B-B14F-4D97-AF65-F5344CB8AC3E}">
        <p14:creationId xmlns:p14="http://schemas.microsoft.com/office/powerpoint/2010/main" val="1894018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8.3</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621156" y="2669095"/>
            <a:ext cx="6626087" cy="1938992"/>
          </a:xfrm>
          <a:prstGeom prst="rect">
            <a:avLst/>
          </a:prstGeom>
          <a:noFill/>
        </p:spPr>
        <p:txBody>
          <a:bodyPr wrap="square" rtlCol="0">
            <a:spAutoFit/>
          </a:bodyPr>
          <a:lstStyle/>
          <a:p>
            <a:pPr algn="ctr"/>
            <a:r>
              <a:rPr lang="en-US" sz="4000" dirty="0"/>
              <a:t>What does Cinder discover about her true identity in Marissa Meyer’s novel?</a:t>
            </a:r>
          </a:p>
        </p:txBody>
      </p:sp>
    </p:spTree>
    <p:extLst>
      <p:ext uri="{BB962C8B-B14F-4D97-AF65-F5344CB8AC3E}">
        <p14:creationId xmlns:p14="http://schemas.microsoft.com/office/powerpoint/2010/main" val="70555665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8.4</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801091" y="2671350"/>
            <a:ext cx="10266218" cy="3785652"/>
          </a:xfrm>
          <a:prstGeom prst="rect">
            <a:avLst/>
          </a:prstGeom>
          <a:noFill/>
        </p:spPr>
        <p:txBody>
          <a:bodyPr wrap="square" rtlCol="0">
            <a:spAutoFit/>
          </a:bodyPr>
          <a:lstStyle/>
          <a:p>
            <a:r>
              <a:rPr lang="en-US" sz="4000" dirty="0"/>
              <a:t>Finish this line of poetry from </a:t>
            </a:r>
            <a:r>
              <a:rPr lang="en-US" sz="4000" i="1" dirty="0"/>
              <a:t>The Crossover.</a:t>
            </a:r>
          </a:p>
          <a:p>
            <a:r>
              <a:rPr lang="en-US" sz="4000" dirty="0"/>
              <a:t>	“With a bolt of lightning on my kicks…</a:t>
            </a:r>
          </a:p>
          <a:p>
            <a:r>
              <a:rPr lang="en-US" sz="4000" dirty="0"/>
              <a:t>	The court is SIZZLING.</a:t>
            </a:r>
          </a:p>
          <a:p>
            <a:r>
              <a:rPr lang="en-US" sz="4000" dirty="0"/>
              <a:t>	My sweat is DRIZZLING.</a:t>
            </a:r>
          </a:p>
          <a:p>
            <a:r>
              <a:rPr lang="en-US" sz="4000" dirty="0"/>
              <a:t>	Stop all that quivering.</a:t>
            </a:r>
          </a:p>
          <a:p>
            <a:r>
              <a:rPr lang="en-US" sz="4000" dirty="0"/>
              <a:t>	</a:t>
            </a:r>
            <a:r>
              <a:rPr lang="en-US" sz="4000" dirty="0" err="1"/>
              <a:t>Cuz</a:t>
            </a:r>
            <a:r>
              <a:rPr lang="en-US" sz="4000" dirty="0"/>
              <a:t> tonight I’m __________”</a:t>
            </a:r>
          </a:p>
        </p:txBody>
      </p:sp>
    </p:spTree>
    <p:extLst>
      <p:ext uri="{BB962C8B-B14F-4D97-AF65-F5344CB8AC3E}">
        <p14:creationId xmlns:p14="http://schemas.microsoft.com/office/powerpoint/2010/main" val="203353591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8.5</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Rectangle 3"/>
          <p:cNvSpPr/>
          <p:nvPr/>
        </p:nvSpPr>
        <p:spPr>
          <a:xfrm>
            <a:off x="3858491" y="2669095"/>
            <a:ext cx="6096000" cy="3170099"/>
          </a:xfrm>
          <a:prstGeom prst="rect">
            <a:avLst/>
          </a:prstGeom>
        </p:spPr>
        <p:txBody>
          <a:bodyPr>
            <a:spAutoFit/>
          </a:bodyPr>
          <a:lstStyle/>
          <a:p>
            <a:pPr algn="ctr"/>
            <a:r>
              <a:rPr lang="en-US" sz="4000" dirty="0">
                <a:ea typeface="Calibri" charset="0"/>
                <a:cs typeface="Times New Roman" charset="0"/>
              </a:rPr>
              <a:t>When their neighbor Mrs. Nesbitt dies, the family in this book ransacks her home for water, food and clean sheets.  Name the book.</a:t>
            </a:r>
            <a:r>
              <a:rPr lang="en-US" sz="4000" dirty="0"/>
              <a:t> </a:t>
            </a:r>
          </a:p>
        </p:txBody>
      </p:sp>
    </p:spTree>
    <p:extLst>
      <p:ext uri="{BB962C8B-B14F-4D97-AF65-F5344CB8AC3E}">
        <p14:creationId xmlns:p14="http://schemas.microsoft.com/office/powerpoint/2010/main" val="4359486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8.6</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2459182" y="1992959"/>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2880013" y="2639290"/>
            <a:ext cx="8108373" cy="3170099"/>
          </a:xfrm>
          <a:prstGeom prst="rect">
            <a:avLst/>
          </a:prstGeom>
          <a:noFill/>
        </p:spPr>
        <p:txBody>
          <a:bodyPr wrap="square" rtlCol="0">
            <a:spAutoFit/>
          </a:bodyPr>
          <a:lstStyle/>
          <a:p>
            <a:pPr algn="ctr"/>
            <a:r>
              <a:rPr lang="en-US" sz="4000" dirty="0"/>
              <a:t>In </a:t>
            </a:r>
            <a:r>
              <a:rPr lang="en-US" sz="4000" i="1" dirty="0"/>
              <a:t>Diary of a Wimpy Kid, </a:t>
            </a:r>
            <a:r>
              <a:rPr lang="en-US" sz="4000" dirty="0"/>
              <a:t>Greg scares and chases a bunch of little kids.  A neighbor calls the principal and Rowley gets blamed.</a:t>
            </a:r>
          </a:p>
          <a:p>
            <a:pPr algn="ctr"/>
            <a:r>
              <a:rPr lang="en-US" sz="4000" dirty="0"/>
              <a:t>Why?</a:t>
            </a:r>
          </a:p>
        </p:txBody>
      </p:sp>
    </p:spTree>
    <p:extLst>
      <p:ext uri="{BB962C8B-B14F-4D97-AF65-F5344CB8AC3E}">
        <p14:creationId xmlns:p14="http://schemas.microsoft.com/office/powerpoint/2010/main" val="19218708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8.7</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198668" y="2669095"/>
            <a:ext cx="7471063" cy="2831544"/>
          </a:xfrm>
          <a:prstGeom prst="rect">
            <a:avLst/>
          </a:prstGeom>
          <a:noFill/>
        </p:spPr>
        <p:txBody>
          <a:bodyPr wrap="square" rtlCol="0">
            <a:spAutoFit/>
          </a:bodyPr>
          <a:lstStyle/>
          <a:p>
            <a:pPr algn="ctr"/>
            <a:r>
              <a:rPr lang="en-US" sz="4000" dirty="0"/>
              <a:t>In the novel </a:t>
            </a:r>
            <a:r>
              <a:rPr lang="en-US" sz="4000" i="1" dirty="0"/>
              <a:t>Ready Player One</a:t>
            </a:r>
            <a:r>
              <a:rPr lang="en-US" sz="4000" dirty="0"/>
              <a:t>, what did the coin Wade won from the perfect Pacman game do in the end? </a:t>
            </a:r>
          </a:p>
          <a:p>
            <a:endParaRPr lang="en-US" dirty="0"/>
          </a:p>
        </p:txBody>
      </p:sp>
    </p:spTree>
    <p:extLst>
      <p:ext uri="{BB962C8B-B14F-4D97-AF65-F5344CB8AC3E}">
        <p14:creationId xmlns:p14="http://schemas.microsoft.com/office/powerpoint/2010/main" val="58232882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8.8</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931227" y="2669095"/>
            <a:ext cx="6005945" cy="1323439"/>
          </a:xfrm>
          <a:prstGeom prst="rect">
            <a:avLst/>
          </a:prstGeom>
          <a:noFill/>
        </p:spPr>
        <p:txBody>
          <a:bodyPr wrap="square" rtlCol="0">
            <a:spAutoFit/>
          </a:bodyPr>
          <a:lstStyle/>
          <a:p>
            <a:pPr algn="ctr"/>
            <a:r>
              <a:rPr lang="en-US" sz="4000" dirty="0"/>
              <a:t>In the novel </a:t>
            </a:r>
            <a:r>
              <a:rPr lang="en-US" sz="4000" i="1" dirty="0"/>
              <a:t>Holes</a:t>
            </a:r>
            <a:r>
              <a:rPr lang="en-US" sz="4000" dirty="0"/>
              <a:t>, what do the initials KKB represent?</a:t>
            </a:r>
          </a:p>
        </p:txBody>
      </p:sp>
    </p:spTree>
    <p:extLst>
      <p:ext uri="{BB962C8B-B14F-4D97-AF65-F5344CB8AC3E}">
        <p14:creationId xmlns:p14="http://schemas.microsoft.com/office/powerpoint/2010/main" val="111759920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8.9</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058391" y="2669095"/>
            <a:ext cx="7751618" cy="1323439"/>
          </a:xfrm>
          <a:prstGeom prst="rect">
            <a:avLst/>
          </a:prstGeom>
          <a:noFill/>
        </p:spPr>
        <p:txBody>
          <a:bodyPr wrap="square" rtlCol="0">
            <a:spAutoFit/>
          </a:bodyPr>
          <a:lstStyle/>
          <a:p>
            <a:pPr algn="ctr"/>
            <a:r>
              <a:rPr lang="en-US" sz="4000" dirty="0"/>
              <a:t>For what was Mr. </a:t>
            </a:r>
            <a:r>
              <a:rPr lang="en-US" sz="4000" dirty="0" err="1"/>
              <a:t>Lemoncello</a:t>
            </a:r>
            <a:r>
              <a:rPr lang="en-US" sz="4000" dirty="0"/>
              <a:t> famous before the library?</a:t>
            </a:r>
          </a:p>
        </p:txBody>
      </p:sp>
    </p:spTree>
    <p:extLst>
      <p:ext uri="{BB962C8B-B14F-4D97-AF65-F5344CB8AC3E}">
        <p14:creationId xmlns:p14="http://schemas.microsoft.com/office/powerpoint/2010/main" val="159782815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8.10</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4121075" y="2669095"/>
            <a:ext cx="5626249" cy="1938992"/>
          </a:xfrm>
          <a:prstGeom prst="rect">
            <a:avLst/>
          </a:prstGeom>
          <a:noFill/>
        </p:spPr>
        <p:txBody>
          <a:bodyPr wrap="square" rtlCol="0">
            <a:spAutoFit/>
          </a:bodyPr>
          <a:lstStyle/>
          <a:p>
            <a:pPr algn="ctr"/>
            <a:r>
              <a:rPr lang="en-US" sz="4000" dirty="0"/>
              <a:t>What causes the plane crash in Gary Paulsen’s, </a:t>
            </a:r>
            <a:r>
              <a:rPr lang="en-US" sz="4000" i="1" dirty="0"/>
              <a:t>Hatchet?</a:t>
            </a:r>
            <a:endParaRPr lang="en-US" sz="4000" dirty="0"/>
          </a:p>
        </p:txBody>
      </p:sp>
    </p:spTree>
    <p:extLst>
      <p:ext uri="{BB962C8B-B14F-4D97-AF65-F5344CB8AC3E}">
        <p14:creationId xmlns:p14="http://schemas.microsoft.com/office/powerpoint/2010/main" val="414862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1.7</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Rectangle 3"/>
          <p:cNvSpPr/>
          <p:nvPr/>
        </p:nvSpPr>
        <p:spPr>
          <a:xfrm>
            <a:off x="2859930" y="2669095"/>
            <a:ext cx="8093122" cy="3170099"/>
          </a:xfrm>
          <a:prstGeom prst="rect">
            <a:avLst/>
          </a:prstGeom>
        </p:spPr>
        <p:txBody>
          <a:bodyPr wrap="square">
            <a:spAutoFit/>
          </a:bodyPr>
          <a:lstStyle/>
          <a:p>
            <a:pPr algn="ctr"/>
            <a:r>
              <a:rPr lang="en-US" sz="4000" dirty="0">
                <a:ea typeface="宋体" charset="-122"/>
                <a:cs typeface="Times New Roman" charset="0"/>
              </a:rPr>
              <a:t>Which book series follows Nikki Maxwell's life through sketches, doodles and diary entries as she spills all the details of her not-so-fabulous life</a:t>
            </a:r>
            <a:r>
              <a:rPr lang="en-US" sz="4000" dirty="0"/>
              <a:t>?</a:t>
            </a:r>
          </a:p>
        </p:txBody>
      </p:sp>
    </p:spTree>
    <p:extLst>
      <p:ext uri="{BB962C8B-B14F-4D97-AF65-F5344CB8AC3E}">
        <p14:creationId xmlns:p14="http://schemas.microsoft.com/office/powerpoint/2010/main" val="136352141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End of Round 8</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676400" y="2239934"/>
            <a:ext cx="10266218" cy="2339102"/>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r>
              <a:rPr lang="en-US" sz="3200" dirty="0"/>
              <a:t>Judges Score Sheets</a:t>
            </a:r>
          </a:p>
          <a:p>
            <a:pPr marL="285750" indent="-285750">
              <a:buFont typeface="Arial" charset="0"/>
              <a:buChar char="•"/>
            </a:pPr>
            <a:r>
              <a:rPr lang="en-US" sz="3200" dirty="0"/>
              <a:t>Audience Participation Questions</a:t>
            </a:r>
          </a:p>
          <a:p>
            <a:pPr marL="285750" indent="-285750">
              <a:buFont typeface="Arial" charset="0"/>
              <a:buChar char="•"/>
            </a:pPr>
            <a:r>
              <a:rPr lang="en-US" sz="3200" dirty="0"/>
              <a:t>Subs allowed</a:t>
            </a:r>
          </a:p>
          <a:p>
            <a:pPr marL="285750" indent="-285750">
              <a:buFont typeface="Arial" charset="0"/>
              <a:buChar char="•"/>
            </a:pPr>
            <a:r>
              <a:rPr lang="en-US" sz="3200" dirty="0"/>
              <a:t>Lunch Break!  Round 9 starts at 1:00</a:t>
            </a:r>
          </a:p>
        </p:txBody>
      </p:sp>
    </p:spTree>
    <p:extLst>
      <p:ext uri="{BB962C8B-B14F-4D97-AF65-F5344CB8AC3E}">
        <p14:creationId xmlns:p14="http://schemas.microsoft.com/office/powerpoint/2010/main" val="186343028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Welcome Back!</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520190" y="2239934"/>
            <a:ext cx="10422428" cy="2831544"/>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r>
              <a:rPr lang="en-US" sz="3200" dirty="0"/>
              <a:t>Books to Movie</a:t>
            </a:r>
          </a:p>
          <a:p>
            <a:pPr marL="285750" indent="-285750">
              <a:buFont typeface="Arial" charset="0"/>
              <a:buChar char="•"/>
            </a:pPr>
            <a:r>
              <a:rPr lang="en-US" sz="3200" dirty="0"/>
              <a:t>Double points round! </a:t>
            </a:r>
          </a:p>
          <a:p>
            <a:pPr marL="285750" indent="-285750">
              <a:buFont typeface="Arial" charset="0"/>
              <a:buChar char="•"/>
            </a:pPr>
            <a:r>
              <a:rPr lang="en-US" sz="3200" dirty="0"/>
              <a:t>1 point for the book title; 1 point for the book author</a:t>
            </a:r>
          </a:p>
          <a:p>
            <a:pPr marL="285750" indent="-285750">
              <a:buFont typeface="Arial" charset="0"/>
              <a:buChar char="•"/>
            </a:pPr>
            <a:r>
              <a:rPr lang="en-US" sz="3200" dirty="0"/>
              <a:t>Trailer clip played once.  </a:t>
            </a:r>
          </a:p>
          <a:p>
            <a:pPr marL="285750" indent="-285750">
              <a:buFont typeface="Arial" charset="0"/>
              <a:buChar char="•"/>
            </a:pPr>
            <a:r>
              <a:rPr lang="en-US" sz="3200" dirty="0"/>
              <a:t>Students have 20 seconds to identify the title and author.</a:t>
            </a:r>
          </a:p>
        </p:txBody>
      </p:sp>
    </p:spTree>
    <p:extLst>
      <p:ext uri="{BB962C8B-B14F-4D97-AF65-F5344CB8AC3E}">
        <p14:creationId xmlns:p14="http://schemas.microsoft.com/office/powerpoint/2010/main" val="80432973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End of Round 9</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676400" y="2239934"/>
            <a:ext cx="10266218" cy="1846659"/>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r>
              <a:rPr lang="en-US" sz="3200" dirty="0"/>
              <a:t>Judges Score Sheets</a:t>
            </a:r>
          </a:p>
          <a:p>
            <a:pPr marL="285750" indent="-285750">
              <a:buFont typeface="Arial" charset="0"/>
              <a:buChar char="•"/>
            </a:pPr>
            <a:r>
              <a:rPr lang="en-US" sz="3200" dirty="0"/>
              <a:t>Audience Participation Questions</a:t>
            </a:r>
          </a:p>
          <a:p>
            <a:pPr marL="285750" indent="-285750">
              <a:buFont typeface="Arial" charset="0"/>
              <a:buChar char="•"/>
            </a:pPr>
            <a:r>
              <a:rPr lang="en-US" sz="3200" dirty="0"/>
              <a:t>Subs allowed</a:t>
            </a:r>
          </a:p>
        </p:txBody>
      </p:sp>
    </p:spTree>
    <p:extLst>
      <p:ext uri="{BB962C8B-B14F-4D97-AF65-F5344CB8AC3E}">
        <p14:creationId xmlns:p14="http://schemas.microsoft.com/office/powerpoint/2010/main" val="16193855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10.1</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Rectangle 3"/>
          <p:cNvSpPr/>
          <p:nvPr/>
        </p:nvSpPr>
        <p:spPr>
          <a:xfrm>
            <a:off x="3858491" y="2669095"/>
            <a:ext cx="6096000" cy="1938992"/>
          </a:xfrm>
          <a:prstGeom prst="rect">
            <a:avLst/>
          </a:prstGeom>
        </p:spPr>
        <p:txBody>
          <a:bodyPr>
            <a:spAutoFit/>
          </a:bodyPr>
          <a:lstStyle/>
          <a:p>
            <a:pPr algn="ctr"/>
            <a:r>
              <a:rPr lang="en-US" sz="4000" dirty="0">
                <a:latin typeface="Calibri" charset="0"/>
                <a:ea typeface="Calibri" charset="0"/>
                <a:cs typeface="Times New Roman" charset="0"/>
              </a:rPr>
              <a:t>In </a:t>
            </a:r>
            <a:r>
              <a:rPr lang="en-US" sz="4000" i="1" dirty="0">
                <a:latin typeface="Calibri" charset="0"/>
                <a:ea typeface="Calibri" charset="0"/>
                <a:cs typeface="Times New Roman" charset="0"/>
              </a:rPr>
              <a:t>Little Women</a:t>
            </a:r>
            <a:r>
              <a:rPr lang="en-US" sz="4000" dirty="0">
                <a:latin typeface="Calibri" charset="0"/>
                <a:ea typeface="Calibri" charset="0"/>
                <a:cs typeface="Times New Roman" charset="0"/>
              </a:rPr>
              <a:t>, how does Jo earn $25 to help send her mother to the hospital?</a:t>
            </a:r>
            <a:endParaRPr lang="en-US" sz="4000" dirty="0"/>
          </a:p>
        </p:txBody>
      </p:sp>
    </p:spTree>
    <p:extLst>
      <p:ext uri="{BB962C8B-B14F-4D97-AF65-F5344CB8AC3E}">
        <p14:creationId xmlns:p14="http://schemas.microsoft.com/office/powerpoint/2010/main" val="55069970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6" name="Title 1"/>
          <p:cNvSpPr txBox="1">
            <a:spLocks/>
          </p:cNvSpPr>
          <p:nvPr/>
        </p:nvSpPr>
        <p:spPr>
          <a:xfrm>
            <a:off x="1676400" y="604203"/>
            <a:ext cx="10515600" cy="98075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10.2</a:t>
            </a:r>
          </a:p>
        </p:txBody>
      </p:sp>
      <p:sp>
        <p:nvSpPr>
          <p:cNvPr id="2" name="TextBox 1"/>
          <p:cNvSpPr txBox="1"/>
          <p:nvPr/>
        </p:nvSpPr>
        <p:spPr>
          <a:xfrm>
            <a:off x="3528391" y="2669095"/>
            <a:ext cx="6811617" cy="1938992"/>
          </a:xfrm>
          <a:prstGeom prst="rect">
            <a:avLst/>
          </a:prstGeom>
          <a:noFill/>
        </p:spPr>
        <p:txBody>
          <a:bodyPr wrap="square" rtlCol="0">
            <a:spAutoFit/>
          </a:bodyPr>
          <a:lstStyle/>
          <a:p>
            <a:pPr algn="ctr"/>
            <a:r>
              <a:rPr lang="en-US" sz="4000" dirty="0"/>
              <a:t>What is the primary contrast between Day and June, the main characters of </a:t>
            </a:r>
            <a:r>
              <a:rPr lang="en-US" sz="4000" i="1" dirty="0"/>
              <a:t>Legend?</a:t>
            </a:r>
            <a:endParaRPr lang="en-US" sz="4000" dirty="0"/>
          </a:p>
        </p:txBody>
      </p:sp>
    </p:spTree>
    <p:extLst>
      <p:ext uri="{BB962C8B-B14F-4D97-AF65-F5344CB8AC3E}">
        <p14:creationId xmlns:p14="http://schemas.microsoft.com/office/powerpoint/2010/main" val="210292381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10.3</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2922431" y="2669095"/>
            <a:ext cx="8023538" cy="2554545"/>
          </a:xfrm>
          <a:prstGeom prst="rect">
            <a:avLst/>
          </a:prstGeom>
          <a:noFill/>
        </p:spPr>
        <p:txBody>
          <a:bodyPr wrap="square" rtlCol="0">
            <a:spAutoFit/>
          </a:bodyPr>
          <a:lstStyle/>
          <a:p>
            <a:pPr algn="ctr"/>
            <a:r>
              <a:rPr lang="en-US" sz="4000" dirty="0"/>
              <a:t>In which book, does Erin Swift narrate her life as it happens and also reflects on events in private diary entries recorded in the form of a blog?</a:t>
            </a:r>
          </a:p>
        </p:txBody>
      </p:sp>
    </p:spTree>
    <p:extLst>
      <p:ext uri="{BB962C8B-B14F-4D97-AF65-F5344CB8AC3E}">
        <p14:creationId xmlns:p14="http://schemas.microsoft.com/office/powerpoint/2010/main" val="55476360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10.4</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048000" y="2669095"/>
            <a:ext cx="7772400" cy="3170099"/>
          </a:xfrm>
          <a:prstGeom prst="rect">
            <a:avLst/>
          </a:prstGeom>
          <a:noFill/>
        </p:spPr>
        <p:txBody>
          <a:bodyPr wrap="square" rtlCol="0">
            <a:spAutoFit/>
          </a:bodyPr>
          <a:lstStyle/>
          <a:p>
            <a:pPr algn="ctr"/>
            <a:r>
              <a:rPr lang="en-US" sz="4000" dirty="0"/>
              <a:t>In </a:t>
            </a:r>
            <a:r>
              <a:rPr lang="en-US" sz="4000" i="1" dirty="0" err="1"/>
              <a:t>Inkheart</a:t>
            </a:r>
            <a:r>
              <a:rPr lang="en-US" sz="4000" i="1" dirty="0"/>
              <a:t>, </a:t>
            </a:r>
            <a:r>
              <a:rPr lang="en-US" sz="4000" dirty="0"/>
              <a:t>both Meggie and her father Mo have the ability to magically manifest characters and items from books into the real world. How do they do it? </a:t>
            </a:r>
          </a:p>
        </p:txBody>
      </p:sp>
    </p:spTree>
    <p:extLst>
      <p:ext uri="{BB962C8B-B14F-4D97-AF65-F5344CB8AC3E}">
        <p14:creationId xmlns:p14="http://schemas.microsoft.com/office/powerpoint/2010/main" val="16854312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10.5</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Rectangle 3"/>
          <p:cNvSpPr/>
          <p:nvPr/>
        </p:nvSpPr>
        <p:spPr>
          <a:xfrm>
            <a:off x="3886200" y="2669095"/>
            <a:ext cx="6096000" cy="2554545"/>
          </a:xfrm>
          <a:prstGeom prst="rect">
            <a:avLst/>
          </a:prstGeom>
        </p:spPr>
        <p:txBody>
          <a:bodyPr>
            <a:spAutoFit/>
          </a:bodyPr>
          <a:lstStyle/>
          <a:p>
            <a:pPr algn="ctr"/>
            <a:r>
              <a:rPr lang="en-US" sz="4000" dirty="0">
                <a:ea typeface="宋体" charset="-122"/>
                <a:cs typeface="Times New Roman" charset="0"/>
              </a:rPr>
              <a:t>In the graphic novel </a:t>
            </a:r>
            <a:r>
              <a:rPr lang="en-US" sz="4000" i="1" dirty="0">
                <a:ea typeface="宋体" charset="-122"/>
                <a:cs typeface="Times New Roman" charset="0"/>
              </a:rPr>
              <a:t>Big Nate: In a Class by Himself</a:t>
            </a:r>
            <a:r>
              <a:rPr lang="en-US" sz="4000" dirty="0">
                <a:ea typeface="宋体" charset="-122"/>
                <a:cs typeface="Times New Roman" charset="0"/>
              </a:rPr>
              <a:t>, who is the substitute teacher of Coach Calhoun?</a:t>
            </a:r>
            <a:r>
              <a:rPr lang="en-US" sz="4000" dirty="0"/>
              <a:t> </a:t>
            </a:r>
          </a:p>
        </p:txBody>
      </p:sp>
    </p:spTree>
    <p:extLst>
      <p:ext uri="{BB962C8B-B14F-4D97-AF65-F5344CB8AC3E}">
        <p14:creationId xmlns:p14="http://schemas.microsoft.com/office/powerpoint/2010/main" val="173324422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10.6</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3842904" y="2669095"/>
            <a:ext cx="6182591" cy="1323439"/>
          </a:xfrm>
          <a:prstGeom prst="rect">
            <a:avLst/>
          </a:prstGeom>
          <a:noFill/>
        </p:spPr>
        <p:txBody>
          <a:bodyPr wrap="square" rtlCol="0">
            <a:spAutoFit/>
          </a:bodyPr>
          <a:lstStyle/>
          <a:p>
            <a:pPr algn="ctr"/>
            <a:r>
              <a:rPr lang="en-US" sz="4000" dirty="0"/>
              <a:t>What was Voldemort’s last </a:t>
            </a:r>
            <a:r>
              <a:rPr lang="en-US" sz="4000" dirty="0" err="1"/>
              <a:t>Horcrux</a:t>
            </a:r>
            <a:r>
              <a:rPr lang="en-US" sz="4000" dirty="0"/>
              <a:t>?</a:t>
            </a:r>
          </a:p>
        </p:txBody>
      </p:sp>
    </p:spTree>
    <p:extLst>
      <p:ext uri="{BB962C8B-B14F-4D97-AF65-F5344CB8AC3E}">
        <p14:creationId xmlns:p14="http://schemas.microsoft.com/office/powerpoint/2010/main" val="2000121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4203"/>
            <a:ext cx="10515600" cy="980757"/>
          </a:xfrm>
        </p:spPr>
        <p:txBody>
          <a:bodyPr/>
          <a:lstStyle/>
          <a:p>
            <a:r>
              <a:rPr lang="en-US" dirty="0"/>
              <a:t>10.7</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77"/>
            <a:ext cx="2079756" cy="1374808"/>
          </a:xfrm>
          <a:prstGeom prst="rect">
            <a:avLst/>
          </a:prstGeom>
        </p:spPr>
      </p:pic>
      <p:sp>
        <p:nvSpPr>
          <p:cNvPr id="3" name="TextBox 2"/>
          <p:cNvSpPr txBox="1"/>
          <p:nvPr/>
        </p:nvSpPr>
        <p:spPr>
          <a:xfrm>
            <a:off x="1773382" y="2022764"/>
            <a:ext cx="10266218" cy="646331"/>
          </a:xfrm>
          <a:prstGeom prst="rect">
            <a:avLst/>
          </a:prstGeom>
          <a:noFill/>
        </p:spPr>
        <p:txBody>
          <a:bodyPr wrap="square" rtlCol="0">
            <a:spAutoFit/>
          </a:bodyPr>
          <a:lstStyle/>
          <a:p>
            <a:pPr marL="285750" indent="-285750">
              <a:buFont typeface="Arial" charset="0"/>
              <a:buChar char="•"/>
            </a:pPr>
            <a:endParaRPr lang="en-US" dirty="0"/>
          </a:p>
          <a:p>
            <a:pPr marL="285750" indent="-285750">
              <a:buFont typeface="Arial" charset="0"/>
              <a:buChar char="•"/>
            </a:pPr>
            <a:endParaRPr lang="en-US" dirty="0"/>
          </a:p>
        </p:txBody>
      </p:sp>
      <p:sp>
        <p:nvSpPr>
          <p:cNvPr id="4" name="TextBox 3"/>
          <p:cNvSpPr txBox="1"/>
          <p:nvPr/>
        </p:nvSpPr>
        <p:spPr>
          <a:xfrm>
            <a:off x="4554682" y="2669095"/>
            <a:ext cx="4759036" cy="1938992"/>
          </a:xfrm>
          <a:prstGeom prst="rect">
            <a:avLst/>
          </a:prstGeom>
          <a:noFill/>
        </p:spPr>
        <p:txBody>
          <a:bodyPr wrap="square" rtlCol="0">
            <a:spAutoFit/>
          </a:bodyPr>
          <a:lstStyle/>
          <a:p>
            <a:pPr algn="ctr"/>
            <a:r>
              <a:rPr lang="en-US" sz="4000" dirty="0"/>
              <a:t>In </a:t>
            </a:r>
            <a:r>
              <a:rPr lang="en-US" sz="4000" i="1" dirty="0"/>
              <a:t>The Dork Diaries,</a:t>
            </a:r>
            <a:r>
              <a:rPr lang="en-US" sz="4000" dirty="0"/>
              <a:t> what does it mean to be CCP?</a:t>
            </a:r>
          </a:p>
        </p:txBody>
      </p:sp>
    </p:spTree>
    <p:extLst>
      <p:ext uri="{BB962C8B-B14F-4D97-AF65-F5344CB8AC3E}">
        <p14:creationId xmlns:p14="http://schemas.microsoft.com/office/powerpoint/2010/main" val="1152937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1023</TotalTime>
  <Words>2544</Words>
  <Application>Microsoft Macintosh PowerPoint</Application>
  <PresentationFormat>Widescreen</PresentationFormat>
  <Paragraphs>328</Paragraphs>
  <Slides>116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116</vt:i4>
      </vt:variant>
    </vt:vector>
  </HeadingPairs>
  <TitlesOfParts>
    <vt:vector size="123" baseType="lpstr">
      <vt:lpstr>宋体</vt:lpstr>
      <vt:lpstr>Arial</vt:lpstr>
      <vt:lpstr>Calibri</vt:lpstr>
      <vt:lpstr>Calibri Light</vt:lpstr>
      <vt:lpstr>Mangal</vt:lpstr>
      <vt:lpstr>Times New Roman</vt:lpstr>
      <vt:lpstr>Office Theme</vt:lpstr>
      <vt:lpstr>Welcome to Kids Read</vt:lpstr>
      <vt:lpstr>Procedures</vt:lpstr>
      <vt:lpstr>1.1</vt:lpstr>
      <vt:lpstr>1.2</vt:lpstr>
      <vt:lpstr>1.3</vt:lpstr>
      <vt:lpstr>1.4</vt:lpstr>
      <vt:lpstr>1.5</vt:lpstr>
      <vt:lpstr>1.6</vt:lpstr>
      <vt:lpstr>1.7</vt:lpstr>
      <vt:lpstr>1.8</vt:lpstr>
      <vt:lpstr>1.9</vt:lpstr>
      <vt:lpstr>1.10</vt:lpstr>
      <vt:lpstr>End of Round 1</vt:lpstr>
      <vt:lpstr>2.1</vt:lpstr>
      <vt:lpstr>PowerPoint Presentation</vt:lpstr>
      <vt:lpstr>2.3</vt:lpstr>
      <vt:lpstr>2.4</vt:lpstr>
      <vt:lpstr>2.5</vt:lpstr>
      <vt:lpstr>2.6</vt:lpstr>
      <vt:lpstr>2.7</vt:lpstr>
      <vt:lpstr>2.8</vt:lpstr>
      <vt:lpstr>2.9</vt:lpstr>
      <vt:lpstr>2.10</vt:lpstr>
      <vt:lpstr>End of Round 2</vt:lpstr>
      <vt:lpstr>3.1</vt:lpstr>
      <vt:lpstr>PowerPoint Presentation</vt:lpstr>
      <vt:lpstr>3.3</vt:lpstr>
      <vt:lpstr>3.4</vt:lpstr>
      <vt:lpstr>3.5</vt:lpstr>
      <vt:lpstr>3.6</vt:lpstr>
      <vt:lpstr>3.7</vt:lpstr>
      <vt:lpstr>3.8</vt:lpstr>
      <vt:lpstr>3.9</vt:lpstr>
      <vt:lpstr>3.10</vt:lpstr>
      <vt:lpstr>End of Round 3</vt:lpstr>
      <vt:lpstr>4.1</vt:lpstr>
      <vt:lpstr>PowerPoint Presentation</vt:lpstr>
      <vt:lpstr>4.3</vt:lpstr>
      <vt:lpstr>4.4</vt:lpstr>
      <vt:lpstr>4.5</vt:lpstr>
      <vt:lpstr>4.6</vt:lpstr>
      <vt:lpstr>4.7</vt:lpstr>
      <vt:lpstr>4.8</vt:lpstr>
      <vt:lpstr>4.9</vt:lpstr>
      <vt:lpstr>4.10</vt:lpstr>
      <vt:lpstr>End of Round 4</vt:lpstr>
      <vt:lpstr>5.1</vt:lpstr>
      <vt:lpstr>PowerPoint Presentation</vt:lpstr>
      <vt:lpstr>5.3</vt:lpstr>
      <vt:lpstr>5.4</vt:lpstr>
      <vt:lpstr>5.5</vt:lpstr>
      <vt:lpstr>5.6</vt:lpstr>
      <vt:lpstr>5.7</vt:lpstr>
      <vt:lpstr>5.8</vt:lpstr>
      <vt:lpstr>5.9</vt:lpstr>
      <vt:lpstr>5.10</vt:lpstr>
      <vt:lpstr>End of Round 5</vt:lpstr>
      <vt:lpstr>6.1</vt:lpstr>
      <vt:lpstr>PowerPoint Presentation</vt:lpstr>
      <vt:lpstr>6.3</vt:lpstr>
      <vt:lpstr>6.4</vt:lpstr>
      <vt:lpstr>6.5</vt:lpstr>
      <vt:lpstr>6.6</vt:lpstr>
      <vt:lpstr>6.7</vt:lpstr>
      <vt:lpstr>6.8</vt:lpstr>
      <vt:lpstr>6.9</vt:lpstr>
      <vt:lpstr>6.10</vt:lpstr>
      <vt:lpstr>End of Round 6</vt:lpstr>
      <vt:lpstr>7.1</vt:lpstr>
      <vt:lpstr>PowerPoint Presentation</vt:lpstr>
      <vt:lpstr>7.3</vt:lpstr>
      <vt:lpstr>7.4</vt:lpstr>
      <vt:lpstr>7.5</vt:lpstr>
      <vt:lpstr>7.6</vt:lpstr>
      <vt:lpstr>7.7</vt:lpstr>
      <vt:lpstr>7.8</vt:lpstr>
      <vt:lpstr>7.9</vt:lpstr>
      <vt:lpstr>7.10</vt:lpstr>
      <vt:lpstr>End of Round 7</vt:lpstr>
      <vt:lpstr>8.1</vt:lpstr>
      <vt:lpstr>PowerPoint Presentation</vt:lpstr>
      <vt:lpstr>8.3</vt:lpstr>
      <vt:lpstr>8.4</vt:lpstr>
      <vt:lpstr>8.5</vt:lpstr>
      <vt:lpstr>8.6</vt:lpstr>
      <vt:lpstr>8.7</vt:lpstr>
      <vt:lpstr>8.8</vt:lpstr>
      <vt:lpstr>8.9</vt:lpstr>
      <vt:lpstr>8.10</vt:lpstr>
      <vt:lpstr>End of Round 8</vt:lpstr>
      <vt:lpstr>Welcome Back!</vt:lpstr>
      <vt:lpstr>End of Round 9</vt:lpstr>
      <vt:lpstr>10.1</vt:lpstr>
      <vt:lpstr>PowerPoint Presentation</vt:lpstr>
      <vt:lpstr>10.3</vt:lpstr>
      <vt:lpstr>10.4</vt:lpstr>
      <vt:lpstr>10.5</vt:lpstr>
      <vt:lpstr>10.6</vt:lpstr>
      <vt:lpstr>10.7</vt:lpstr>
      <vt:lpstr>10.8</vt:lpstr>
      <vt:lpstr>10.9</vt:lpstr>
      <vt:lpstr>10.10</vt:lpstr>
      <vt:lpstr>End of Round 10</vt:lpstr>
      <vt:lpstr>11.1</vt:lpstr>
      <vt:lpstr>PowerPoint Presentation</vt:lpstr>
      <vt:lpstr>11.3</vt:lpstr>
      <vt:lpstr>11.4</vt:lpstr>
      <vt:lpstr>11.5</vt:lpstr>
      <vt:lpstr>11.6</vt:lpstr>
      <vt:lpstr>11.7</vt:lpstr>
      <vt:lpstr>11.8</vt:lpstr>
      <vt:lpstr>11.9</vt:lpstr>
      <vt:lpstr>11.10</vt:lpstr>
      <vt:lpstr>End of Round 11</vt:lpstr>
      <vt:lpstr>12.10</vt:lpstr>
      <vt:lpstr>End of Round 12</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Kids Read</dc:title>
  <dc:creator>John Lemley [STAFF]</dc:creator>
  <cp:lastModifiedBy>Microsoft Office User</cp:lastModifiedBy>
  <cp:revision>63</cp:revision>
  <dcterms:created xsi:type="dcterms:W3CDTF">2018-01-27T01:34:13Z</dcterms:created>
  <dcterms:modified xsi:type="dcterms:W3CDTF">2018-10-29T02:25:20Z</dcterms:modified>
</cp:coreProperties>
</file>