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86.xml" ContentType="application/vnd.openxmlformats-officedocument.presentationml.slide+xml"/>
  <Override PartName="/ppt/slides/slide85.xml" ContentType="application/vnd.openxmlformats-officedocument.presentationml.slide+xml"/>
  <Override PartName="/ppt/slides/slide84.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95.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96.xml" ContentType="application/vnd.openxmlformats-officedocument.presentationml.slide+xml"/>
  <Override PartName="/ppt/slides/slide133.xml" ContentType="application/vnd.openxmlformats-officedocument.presentationml.slide+xml"/>
  <Override PartName="/ppt/slides/slide132.xml" ContentType="application/vnd.openxmlformats-officedocument.presentationml.slide+xml"/>
  <Override PartName="/ppt/slides/slide131.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4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6.xml" ContentType="application/vnd.openxmlformats-officedocument.presentationml.slide+xml"/>
  <Override PartName="/ppt/slides/slide138.xml" ContentType="application/vnd.openxmlformats-officedocument.presentationml.slide+xml"/>
  <Override PartName="/ppt/slides/slide12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04.xml" ContentType="application/vnd.openxmlformats-officedocument.presentationml.slide+xml"/>
  <Override PartName="/ppt/slides/slide103.xml" ContentType="application/vnd.openxmlformats-officedocument.presentationml.slide+xml"/>
  <Override PartName="/ppt/slides/slide102.xml" ContentType="application/vnd.openxmlformats-officedocument.presentationml.slide+xml"/>
  <Override PartName="/ppt/slides/slide125.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10.xml" ContentType="application/vnd.openxmlformats-officedocument.presentationml.slide+xml"/>
  <Override PartName="/ppt/slides/slide98.xml" ContentType="application/vnd.openxmlformats-officedocument.presentationml.slide+xml"/>
  <Override PartName="/ppt/slides/slide1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19.xml" ContentType="application/vnd.openxmlformats-officedocument.presentationml.slide+xml"/>
  <Override PartName="/ppt/slides/slide111.xml" ContentType="application/vnd.openxmlformats-officedocument.presentationml.slide+xml"/>
  <Override PartName="/ppt/slides/slide117.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8.xml" ContentType="application/vnd.openxmlformats-officedocument.presentationml.slide+xml"/>
  <Override PartName="/ppt/slides/slide116.xml" ContentType="application/vnd.openxmlformats-officedocument.presentationml.slide+xml"/>
  <Override PartName="/ppt/slides/slide1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44"/>
  </p:notesMasterIdLst>
  <p:sldIdLst>
    <p:sldId id="256" r:id="rId2"/>
    <p:sldId id="267" r:id="rId3"/>
    <p:sldId id="273" r:id="rId4"/>
    <p:sldId id="271" r:id="rId5"/>
    <p:sldId id="258" r:id="rId6"/>
    <p:sldId id="259" r:id="rId7"/>
    <p:sldId id="260" r:id="rId8"/>
    <p:sldId id="261" r:id="rId9"/>
    <p:sldId id="262" r:id="rId10"/>
    <p:sldId id="263" r:id="rId11"/>
    <p:sldId id="264" r:id="rId12"/>
    <p:sldId id="265" r:id="rId13"/>
    <p:sldId id="266" r:id="rId14"/>
    <p:sldId id="268" r:id="rId15"/>
    <p:sldId id="274" r:id="rId16"/>
    <p:sldId id="270" r:id="rId17"/>
    <p:sldId id="275" r:id="rId18"/>
    <p:sldId id="276" r:id="rId19"/>
    <p:sldId id="277" r:id="rId20"/>
    <p:sldId id="278" r:id="rId21"/>
    <p:sldId id="279" r:id="rId22"/>
    <p:sldId id="280" r:id="rId23"/>
    <p:sldId id="281" r:id="rId24"/>
    <p:sldId id="282" r:id="rId25"/>
    <p:sldId id="283" r:id="rId26"/>
    <p:sldId id="285" r:id="rId27"/>
    <p:sldId id="284" r:id="rId28"/>
    <p:sldId id="287" r:id="rId29"/>
    <p:sldId id="288" r:id="rId30"/>
    <p:sldId id="289" r:id="rId31"/>
    <p:sldId id="290" r:id="rId32"/>
    <p:sldId id="291" r:id="rId33"/>
    <p:sldId id="292" r:id="rId34"/>
    <p:sldId id="293" r:id="rId35"/>
    <p:sldId id="294" r:id="rId36"/>
    <p:sldId id="295" r:id="rId37"/>
    <p:sldId id="296" r:id="rId38"/>
    <p:sldId id="297" r:id="rId39"/>
    <p:sldId id="299" r:id="rId40"/>
    <p:sldId id="301" r:id="rId41"/>
    <p:sldId id="302" r:id="rId42"/>
    <p:sldId id="300" r:id="rId43"/>
    <p:sldId id="306" r:id="rId44"/>
    <p:sldId id="307" r:id="rId45"/>
    <p:sldId id="308" r:id="rId46"/>
    <p:sldId id="309" r:id="rId47"/>
    <p:sldId id="310" r:id="rId48"/>
    <p:sldId id="311" r:id="rId49"/>
    <p:sldId id="312" r:id="rId50"/>
    <p:sldId id="313" r:id="rId51"/>
    <p:sldId id="314" r:id="rId52"/>
    <p:sldId id="315" r:id="rId53"/>
    <p:sldId id="303" r:id="rId54"/>
    <p:sldId id="345" r:id="rId55"/>
    <p:sldId id="318" r:id="rId56"/>
    <p:sldId id="317" r:id="rId57"/>
    <p:sldId id="344" r:id="rId58"/>
    <p:sldId id="346" r:id="rId59"/>
    <p:sldId id="319" r:id="rId60"/>
    <p:sldId id="347" r:id="rId61"/>
    <p:sldId id="320" r:id="rId62"/>
    <p:sldId id="348" r:id="rId63"/>
    <p:sldId id="321" r:id="rId64"/>
    <p:sldId id="349" r:id="rId65"/>
    <p:sldId id="322" r:id="rId66"/>
    <p:sldId id="350" r:id="rId67"/>
    <p:sldId id="323" r:id="rId68"/>
    <p:sldId id="351" r:id="rId69"/>
    <p:sldId id="324" r:id="rId70"/>
    <p:sldId id="352" r:id="rId71"/>
    <p:sldId id="325" r:id="rId72"/>
    <p:sldId id="353" r:id="rId73"/>
    <p:sldId id="326" r:id="rId74"/>
    <p:sldId id="407" r:id="rId75"/>
    <p:sldId id="404" r:id="rId76"/>
    <p:sldId id="405" r:id="rId77"/>
    <p:sldId id="406" r:id="rId78"/>
    <p:sldId id="304" r:id="rId79"/>
    <p:sldId id="327" r:id="rId80"/>
    <p:sldId id="333" r:id="rId81"/>
    <p:sldId id="334" r:id="rId82"/>
    <p:sldId id="335" r:id="rId83"/>
    <p:sldId id="336" r:id="rId84"/>
    <p:sldId id="337" r:id="rId85"/>
    <p:sldId id="338" r:id="rId86"/>
    <p:sldId id="339" r:id="rId87"/>
    <p:sldId id="340" r:id="rId88"/>
    <p:sldId id="341" r:id="rId89"/>
    <p:sldId id="331" r:id="rId90"/>
    <p:sldId id="305" r:id="rId91"/>
    <p:sldId id="328" r:id="rId92"/>
    <p:sldId id="354" r:id="rId93"/>
    <p:sldId id="355" r:id="rId94"/>
    <p:sldId id="356" r:id="rId95"/>
    <p:sldId id="357" r:id="rId96"/>
    <p:sldId id="358" r:id="rId97"/>
    <p:sldId id="359" r:id="rId98"/>
    <p:sldId id="360" r:id="rId99"/>
    <p:sldId id="361" r:id="rId100"/>
    <p:sldId id="362" r:id="rId101"/>
    <p:sldId id="342" r:id="rId102"/>
    <p:sldId id="364" r:id="rId103"/>
    <p:sldId id="363" r:id="rId104"/>
    <p:sldId id="366" r:id="rId105"/>
    <p:sldId id="369" r:id="rId106"/>
    <p:sldId id="368" r:id="rId107"/>
    <p:sldId id="376" r:id="rId108"/>
    <p:sldId id="377" r:id="rId109"/>
    <p:sldId id="378" r:id="rId110"/>
    <p:sldId id="379" r:id="rId111"/>
    <p:sldId id="380" r:id="rId112"/>
    <p:sldId id="381" r:id="rId113"/>
    <p:sldId id="382" r:id="rId114"/>
    <p:sldId id="383" r:id="rId115"/>
    <p:sldId id="384" r:id="rId116"/>
    <p:sldId id="367" r:id="rId117"/>
    <p:sldId id="370" r:id="rId118"/>
    <p:sldId id="372" r:id="rId119"/>
    <p:sldId id="385" r:id="rId120"/>
    <p:sldId id="386" r:id="rId121"/>
    <p:sldId id="387" r:id="rId122"/>
    <p:sldId id="388" r:id="rId123"/>
    <p:sldId id="389" r:id="rId124"/>
    <p:sldId id="390" r:id="rId125"/>
    <p:sldId id="391" r:id="rId126"/>
    <p:sldId id="392" r:id="rId127"/>
    <p:sldId id="393" r:id="rId128"/>
    <p:sldId id="374" r:id="rId129"/>
    <p:sldId id="371" r:id="rId130"/>
    <p:sldId id="373" r:id="rId131"/>
    <p:sldId id="394" r:id="rId132"/>
    <p:sldId id="395" r:id="rId133"/>
    <p:sldId id="396" r:id="rId134"/>
    <p:sldId id="397" r:id="rId135"/>
    <p:sldId id="398" r:id="rId136"/>
    <p:sldId id="399" r:id="rId137"/>
    <p:sldId id="400" r:id="rId138"/>
    <p:sldId id="401" r:id="rId139"/>
    <p:sldId id="402" r:id="rId140"/>
    <p:sldId id="375" r:id="rId141"/>
    <p:sldId id="365" r:id="rId142"/>
    <p:sldId id="403" r:id="rId1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7"/>
    <p:restoredTop sz="94000"/>
  </p:normalViewPr>
  <p:slideViewPr>
    <p:cSldViewPr snapToGrid="0" snapToObjects="1">
      <p:cViewPr varScale="1">
        <p:scale>
          <a:sx n="70" d="100"/>
          <a:sy n="70" d="100"/>
        </p:scale>
        <p:origin x="53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63" Type="http://schemas.openxmlformats.org/officeDocument/2006/relationships/slide" Target="slides/slide62.xml"/><Relationship Id="rId42" Type="http://schemas.openxmlformats.org/officeDocument/2006/relationships/slide" Target="slides/slide41.xml"/><Relationship Id="rId21" Type="http://schemas.openxmlformats.org/officeDocument/2006/relationships/slide" Target="slides/slide20.xml"/><Relationship Id="rId138" Type="http://schemas.openxmlformats.org/officeDocument/2006/relationships/slide" Target="slides/slide137.xml"/><Relationship Id="rId84" Type="http://schemas.openxmlformats.org/officeDocument/2006/relationships/slide" Target="slides/slide83.xml"/><Relationship Id="rId107" Type="http://schemas.openxmlformats.org/officeDocument/2006/relationships/slide" Target="slides/slide106.xml"/><Relationship Id="rId11" Type="http://schemas.openxmlformats.org/officeDocument/2006/relationships/slide" Target="slides/slide10.xml"/><Relationship Id="rId128" Type="http://schemas.openxmlformats.org/officeDocument/2006/relationships/slide" Target="slides/slide127.xml"/><Relationship Id="rId74" Type="http://schemas.openxmlformats.org/officeDocument/2006/relationships/slide" Target="slides/slide73.xml"/><Relationship Id="rId53" Type="http://schemas.openxmlformats.org/officeDocument/2006/relationships/slide" Target="slides/slide52.xml"/><Relationship Id="rId32" Type="http://schemas.openxmlformats.org/officeDocument/2006/relationships/slide" Target="slides/slide31.xml"/><Relationship Id="rId149" Type="http://schemas.openxmlformats.org/officeDocument/2006/relationships/customXml" Target="../customXml/item1.xml"/><Relationship Id="rId95" Type="http://schemas.openxmlformats.org/officeDocument/2006/relationships/slide" Target="slides/slide94.xml"/><Relationship Id="rId5" Type="http://schemas.openxmlformats.org/officeDocument/2006/relationships/slide" Target="slides/slide4.xml"/><Relationship Id="rId64" Type="http://schemas.openxmlformats.org/officeDocument/2006/relationships/slide" Target="slides/slide63.xml"/><Relationship Id="rId69" Type="http://schemas.openxmlformats.org/officeDocument/2006/relationships/slide" Target="slides/slide68.xml"/><Relationship Id="rId43" Type="http://schemas.openxmlformats.org/officeDocument/2006/relationships/slide" Target="slides/slide42.xml"/><Relationship Id="rId48" Type="http://schemas.openxmlformats.org/officeDocument/2006/relationships/slide" Target="slides/slide47.xml"/><Relationship Id="rId22" Type="http://schemas.openxmlformats.org/officeDocument/2006/relationships/slide" Target="slides/slide21.xml"/><Relationship Id="rId27" Type="http://schemas.openxmlformats.org/officeDocument/2006/relationships/slide" Target="slides/slide26.xml"/><Relationship Id="rId134" Type="http://schemas.openxmlformats.org/officeDocument/2006/relationships/slide" Target="slides/slide133.xml"/><Relationship Id="rId139" Type="http://schemas.openxmlformats.org/officeDocument/2006/relationships/slide" Target="slides/slide13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slide" Target="slides/slide16.xml"/><Relationship Id="rId124" Type="http://schemas.openxmlformats.org/officeDocument/2006/relationships/slide" Target="slides/slide123.xml"/><Relationship Id="rId129" Type="http://schemas.openxmlformats.org/officeDocument/2006/relationships/slide" Target="slides/slide128.xml"/><Relationship Id="rId103" Type="http://schemas.openxmlformats.org/officeDocument/2006/relationships/slide" Target="slides/slide102.xml"/><Relationship Id="rId108" Type="http://schemas.openxmlformats.org/officeDocument/2006/relationships/slide" Target="slides/slide107.xml"/><Relationship Id="rId59" Type="http://schemas.openxmlformats.org/officeDocument/2006/relationships/slide" Target="slides/slide58.xml"/><Relationship Id="rId33" Type="http://schemas.openxmlformats.org/officeDocument/2006/relationships/slide" Target="slides/slide32.xml"/><Relationship Id="rId38" Type="http://schemas.openxmlformats.org/officeDocument/2006/relationships/slide" Target="slides/slide37.xml"/><Relationship Id="rId91" Type="http://schemas.openxmlformats.org/officeDocument/2006/relationships/slide" Target="slides/slide90.xml"/><Relationship Id="rId96" Type="http://schemas.openxmlformats.org/officeDocument/2006/relationships/slide" Target="slides/slide95.xml"/><Relationship Id="rId70" Type="http://schemas.openxmlformats.org/officeDocument/2006/relationships/slide" Target="slides/slide69.xml"/><Relationship Id="rId75" Type="http://schemas.openxmlformats.org/officeDocument/2006/relationships/slide" Target="slides/slide74.xml"/><Relationship Id="rId54" Type="http://schemas.openxmlformats.org/officeDocument/2006/relationships/slide" Target="slides/slide53.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49" Type="http://schemas.openxmlformats.org/officeDocument/2006/relationships/slide" Target="slides/slide48.xml"/><Relationship Id="rId23" Type="http://schemas.openxmlformats.org/officeDocument/2006/relationships/slide" Target="slides/slide22.xml"/><Relationship Id="rId28" Type="http://schemas.openxmlformats.org/officeDocument/2006/relationships/slide" Target="slides/slide27.xml"/><Relationship Id="rId114" Type="http://schemas.openxmlformats.org/officeDocument/2006/relationships/slide" Target="slides/slide113.xml"/><Relationship Id="rId119" Type="http://schemas.openxmlformats.org/officeDocument/2006/relationships/slide" Target="slides/slide118.xml"/><Relationship Id="rId60" Type="http://schemas.openxmlformats.org/officeDocument/2006/relationships/slide" Target="slides/slide59.xml"/><Relationship Id="rId65" Type="http://schemas.openxmlformats.org/officeDocument/2006/relationships/slide" Target="slides/slide64.xml"/><Relationship Id="rId44" Type="http://schemas.openxmlformats.org/officeDocument/2006/relationships/slide" Target="slides/slide43.xml"/><Relationship Id="rId130" Type="http://schemas.openxmlformats.org/officeDocument/2006/relationships/slide" Target="slides/slide129.xml"/><Relationship Id="rId135" Type="http://schemas.openxmlformats.org/officeDocument/2006/relationships/slide" Target="slides/slide134.xml"/><Relationship Id="rId81" Type="http://schemas.openxmlformats.org/officeDocument/2006/relationships/slide" Target="slides/slide80.xml"/><Relationship Id="rId86" Type="http://schemas.openxmlformats.org/officeDocument/2006/relationships/slide" Target="slides/slide85.xml"/><Relationship Id="rId151" Type="http://schemas.openxmlformats.org/officeDocument/2006/relationships/customXml" Target="../customXml/item3.xml"/><Relationship Id="rId13" Type="http://schemas.openxmlformats.org/officeDocument/2006/relationships/slide" Target="slides/slide12.xml"/><Relationship Id="rId18" Type="http://schemas.openxmlformats.org/officeDocument/2006/relationships/slide" Target="slides/slide17.xml"/><Relationship Id="rId109" Type="http://schemas.openxmlformats.org/officeDocument/2006/relationships/slide" Target="slides/slide108.xml"/><Relationship Id="rId39" Type="http://schemas.openxmlformats.org/officeDocument/2006/relationships/slide" Target="slides/slide38.xml"/><Relationship Id="rId120" Type="http://schemas.openxmlformats.org/officeDocument/2006/relationships/slide" Target="slides/slide119.xml"/><Relationship Id="rId125" Type="http://schemas.openxmlformats.org/officeDocument/2006/relationships/slide" Target="slides/slide124.xml"/><Relationship Id="rId104" Type="http://schemas.openxmlformats.org/officeDocument/2006/relationships/slide" Target="slides/slide103.xml"/><Relationship Id="rId97" Type="http://schemas.openxmlformats.org/officeDocument/2006/relationships/slide" Target="slides/slide96.xml"/><Relationship Id="rId76" Type="http://schemas.openxmlformats.org/officeDocument/2006/relationships/slide" Target="slides/slide75.xml"/><Relationship Id="rId50" Type="http://schemas.openxmlformats.org/officeDocument/2006/relationships/slide" Target="slides/slide49.xml"/><Relationship Id="rId55" Type="http://schemas.openxmlformats.org/officeDocument/2006/relationships/slide" Target="slides/slide54.xml"/><Relationship Id="rId34" Type="http://schemas.openxmlformats.org/officeDocument/2006/relationships/slide" Target="slides/slide33.xml"/><Relationship Id="rId141" Type="http://schemas.openxmlformats.org/officeDocument/2006/relationships/slide" Target="slides/slide140.xml"/><Relationship Id="rId146" Type="http://schemas.openxmlformats.org/officeDocument/2006/relationships/viewProps" Target="viewProps.xml"/><Relationship Id="rId92" Type="http://schemas.openxmlformats.org/officeDocument/2006/relationships/slide" Target="slides/slide91.xml"/><Relationship Id="rId71" Type="http://schemas.openxmlformats.org/officeDocument/2006/relationships/slide" Target="slides/slide70.xml"/><Relationship Id="rId7" Type="http://schemas.openxmlformats.org/officeDocument/2006/relationships/slide" Target="slides/slide6.xml"/><Relationship Id="rId29" Type="http://schemas.openxmlformats.org/officeDocument/2006/relationships/slide" Target="slides/slide28.xml"/><Relationship Id="rId2" Type="http://schemas.openxmlformats.org/officeDocument/2006/relationships/slide" Target="slides/slide1.xml"/><Relationship Id="rId66" Type="http://schemas.openxmlformats.org/officeDocument/2006/relationships/slide" Target="slides/slide65.xml"/><Relationship Id="rId40" Type="http://schemas.openxmlformats.org/officeDocument/2006/relationships/slide" Target="slides/slide39.xml"/><Relationship Id="rId45" Type="http://schemas.openxmlformats.org/officeDocument/2006/relationships/slide" Target="slides/slide44.xml"/><Relationship Id="rId24" Type="http://schemas.openxmlformats.org/officeDocument/2006/relationships/slide" Target="slides/slide23.xml"/><Relationship Id="rId131" Type="http://schemas.openxmlformats.org/officeDocument/2006/relationships/slide" Target="slides/slide130.xml"/><Relationship Id="rId136" Type="http://schemas.openxmlformats.org/officeDocument/2006/relationships/slide" Target="slides/slide135.xml"/><Relationship Id="rId110" Type="http://schemas.openxmlformats.org/officeDocument/2006/relationships/slide" Target="slides/slide109.xml"/><Relationship Id="rId115" Type="http://schemas.openxmlformats.org/officeDocument/2006/relationships/slide" Target="slides/slide114.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126" Type="http://schemas.openxmlformats.org/officeDocument/2006/relationships/slide" Target="slides/slide125.xml"/><Relationship Id="rId105" Type="http://schemas.openxmlformats.org/officeDocument/2006/relationships/slide" Target="slides/slide104.xml"/><Relationship Id="rId100" Type="http://schemas.openxmlformats.org/officeDocument/2006/relationships/slide" Target="slides/slide99.xml"/><Relationship Id="rId77" Type="http://schemas.openxmlformats.org/officeDocument/2006/relationships/slide" Target="slides/slide76.xml"/><Relationship Id="rId56" Type="http://schemas.openxmlformats.org/officeDocument/2006/relationships/slide" Target="slides/slide55.xml"/><Relationship Id="rId30" Type="http://schemas.openxmlformats.org/officeDocument/2006/relationships/slide" Target="slides/slide29.xml"/><Relationship Id="rId35" Type="http://schemas.openxmlformats.org/officeDocument/2006/relationships/slide" Target="slides/slide34.xml"/><Relationship Id="rId147" Type="http://schemas.openxmlformats.org/officeDocument/2006/relationships/theme" Target="theme/theme1.xml"/><Relationship Id="rId121" Type="http://schemas.openxmlformats.org/officeDocument/2006/relationships/slide" Target="slides/slide120.xml"/><Relationship Id="rId93" Type="http://schemas.openxmlformats.org/officeDocument/2006/relationships/slide" Target="slides/slide92.xml"/><Relationship Id="rId98" Type="http://schemas.openxmlformats.org/officeDocument/2006/relationships/slide" Target="slides/slide97.xml"/><Relationship Id="rId72" Type="http://schemas.openxmlformats.org/officeDocument/2006/relationships/slide" Target="slides/slide71.xml"/><Relationship Id="rId8" Type="http://schemas.openxmlformats.org/officeDocument/2006/relationships/slide" Target="slides/slide7.xml"/><Relationship Id="rId51" Type="http://schemas.openxmlformats.org/officeDocument/2006/relationships/slide" Target="slides/slide50.xml"/><Relationship Id="rId142" Type="http://schemas.openxmlformats.org/officeDocument/2006/relationships/slide" Target="slides/slide141.xml"/><Relationship Id="rId3" Type="http://schemas.openxmlformats.org/officeDocument/2006/relationships/slide" Target="slides/slide2.xml"/><Relationship Id="rId67" Type="http://schemas.openxmlformats.org/officeDocument/2006/relationships/slide" Target="slides/slide66.xml"/><Relationship Id="rId46" Type="http://schemas.openxmlformats.org/officeDocument/2006/relationships/slide" Target="slides/slide45.xml"/><Relationship Id="rId25" Type="http://schemas.openxmlformats.org/officeDocument/2006/relationships/slide" Target="slides/slide24.xml"/><Relationship Id="rId137" Type="http://schemas.openxmlformats.org/officeDocument/2006/relationships/slide" Target="slides/slide136.xml"/><Relationship Id="rId116" Type="http://schemas.openxmlformats.org/officeDocument/2006/relationships/slide" Target="slides/slide115.xml"/><Relationship Id="rId62" Type="http://schemas.openxmlformats.org/officeDocument/2006/relationships/slide" Target="slides/slide61.xml"/><Relationship Id="rId41" Type="http://schemas.openxmlformats.org/officeDocument/2006/relationships/slide" Target="slides/slide40.xml"/><Relationship Id="rId20" Type="http://schemas.openxmlformats.org/officeDocument/2006/relationships/slide" Target="slides/slide19.xml"/><Relationship Id="rId132" Type="http://schemas.openxmlformats.org/officeDocument/2006/relationships/slide" Target="slides/slide131.xml"/><Relationship Id="rId111" Type="http://schemas.openxmlformats.org/officeDocument/2006/relationships/slide" Target="slides/slide110.xml"/><Relationship Id="rId83" Type="http://schemas.openxmlformats.org/officeDocument/2006/relationships/slide" Target="slides/slide82.xml"/><Relationship Id="rId88" Type="http://schemas.openxmlformats.org/officeDocument/2006/relationships/slide" Target="slides/slide87.xml"/><Relationship Id="rId15" Type="http://schemas.openxmlformats.org/officeDocument/2006/relationships/slide" Target="slides/slide14.xml"/><Relationship Id="rId127" Type="http://schemas.openxmlformats.org/officeDocument/2006/relationships/slide" Target="slides/slide126.xml"/><Relationship Id="rId106" Type="http://schemas.openxmlformats.org/officeDocument/2006/relationships/slide" Target="slides/slide105.xml"/><Relationship Id="rId57" Type="http://schemas.openxmlformats.org/officeDocument/2006/relationships/slide" Target="slides/slide56.xml"/><Relationship Id="rId36" Type="http://schemas.openxmlformats.org/officeDocument/2006/relationships/slide" Target="slides/slide35.xml"/><Relationship Id="rId10" Type="http://schemas.openxmlformats.org/officeDocument/2006/relationships/slide" Target="slides/slide9.xml"/><Relationship Id="rId122" Type="http://schemas.openxmlformats.org/officeDocument/2006/relationships/slide" Target="slides/slide121.xml"/><Relationship Id="rId94" Type="http://schemas.openxmlformats.org/officeDocument/2006/relationships/slide" Target="slides/slide93.xml"/><Relationship Id="rId101" Type="http://schemas.openxmlformats.org/officeDocument/2006/relationships/slide" Target="slides/slide100.xml"/><Relationship Id="rId99" Type="http://schemas.openxmlformats.org/officeDocument/2006/relationships/slide" Target="slides/slide98.xml"/><Relationship Id="rId73" Type="http://schemas.openxmlformats.org/officeDocument/2006/relationships/slide" Target="slides/slide72.xml"/><Relationship Id="rId78" Type="http://schemas.openxmlformats.org/officeDocument/2006/relationships/slide" Target="slides/slide77.xml"/><Relationship Id="rId52" Type="http://schemas.openxmlformats.org/officeDocument/2006/relationships/slide" Target="slides/slide51.xml"/><Relationship Id="rId31" Type="http://schemas.openxmlformats.org/officeDocument/2006/relationships/slide" Target="slides/slide30.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68" Type="http://schemas.openxmlformats.org/officeDocument/2006/relationships/slide" Target="slides/slide67.xml"/><Relationship Id="rId47" Type="http://schemas.openxmlformats.org/officeDocument/2006/relationships/slide" Target="slides/slide46.xml"/><Relationship Id="rId133" Type="http://schemas.openxmlformats.org/officeDocument/2006/relationships/slide" Target="slides/slide132.xml"/><Relationship Id="rId112" Type="http://schemas.openxmlformats.org/officeDocument/2006/relationships/slide" Target="slides/slide111.xml"/><Relationship Id="rId89" Type="http://schemas.openxmlformats.org/officeDocument/2006/relationships/slide" Target="slides/slide88.xml"/><Relationship Id="rId16" Type="http://schemas.openxmlformats.org/officeDocument/2006/relationships/slide" Target="slides/slide15.xml"/><Relationship Id="rId123" Type="http://schemas.openxmlformats.org/officeDocument/2006/relationships/slide" Target="slides/slide122.xml"/><Relationship Id="rId102" Type="http://schemas.openxmlformats.org/officeDocument/2006/relationships/slide" Target="slides/slide101.xml"/><Relationship Id="rId79" Type="http://schemas.openxmlformats.org/officeDocument/2006/relationships/slide" Target="slides/slide78.xml"/><Relationship Id="rId58" Type="http://schemas.openxmlformats.org/officeDocument/2006/relationships/slide" Target="slides/slide57.xml"/><Relationship Id="rId37" Type="http://schemas.openxmlformats.org/officeDocument/2006/relationships/slide" Target="slides/slide36.xml"/><Relationship Id="rId144" Type="http://schemas.openxmlformats.org/officeDocument/2006/relationships/notesMaster" Target="notesMasters/notesMaster1.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0760C-B883-8E4B-B41E-51D6206F26F0}" type="datetimeFigureOut">
              <a:rPr lang="en-US" smtClean="0"/>
              <a:t>2/28/17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D8A88-8E84-F946-A83A-8125D4C6153B}" type="slidenum">
              <a:rPr lang="en-US" smtClean="0"/>
              <a:t>‹#›</a:t>
            </a:fld>
            <a:endParaRPr lang="en-US"/>
          </a:p>
        </p:txBody>
      </p:sp>
    </p:spTree>
    <p:extLst>
      <p:ext uri="{BB962C8B-B14F-4D97-AF65-F5344CB8AC3E}">
        <p14:creationId xmlns:p14="http://schemas.microsoft.com/office/powerpoint/2010/main" val="421876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and the Giant Peach</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54</a:t>
            </a:fld>
            <a:endParaRPr lang="en-US"/>
          </a:p>
        </p:txBody>
      </p:sp>
    </p:spTree>
    <p:extLst>
      <p:ext uri="{BB962C8B-B14F-4D97-AF65-F5344CB8AC3E}">
        <p14:creationId xmlns:p14="http://schemas.microsoft.com/office/powerpoint/2010/main" val="1806246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the wild</a:t>
            </a:r>
            <a:r>
              <a:rPr lang="en-US" baseline="0" dirty="0" smtClean="0"/>
              <a:t> things are</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72</a:t>
            </a:fld>
            <a:endParaRPr lang="en-US"/>
          </a:p>
        </p:txBody>
      </p:sp>
    </p:spTree>
    <p:extLst>
      <p:ext uri="{BB962C8B-B14F-4D97-AF65-F5344CB8AC3E}">
        <p14:creationId xmlns:p14="http://schemas.microsoft.com/office/powerpoint/2010/main" val="184332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of Winn-Dixie</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74</a:t>
            </a:fld>
            <a:endParaRPr lang="en-US"/>
          </a:p>
        </p:txBody>
      </p:sp>
    </p:spTree>
    <p:extLst>
      <p:ext uri="{BB962C8B-B14F-4D97-AF65-F5344CB8AC3E}">
        <p14:creationId xmlns:p14="http://schemas.microsoft.com/office/powerpoint/2010/main" val="1843329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75</a:t>
            </a:fld>
            <a:endParaRPr lang="en-US"/>
          </a:p>
        </p:txBody>
      </p:sp>
    </p:spTree>
    <p:extLst>
      <p:ext uri="{BB962C8B-B14F-4D97-AF65-F5344CB8AC3E}">
        <p14:creationId xmlns:p14="http://schemas.microsoft.com/office/powerpoint/2010/main" val="1843329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Shiloh</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76</a:t>
            </a:fld>
            <a:endParaRPr lang="en-US"/>
          </a:p>
        </p:txBody>
      </p:sp>
    </p:spTree>
    <p:extLst>
      <p:ext uri="{BB962C8B-B14F-4D97-AF65-F5344CB8AC3E}">
        <p14:creationId xmlns:p14="http://schemas.microsoft.com/office/powerpoint/2010/main" val="1843329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the wild</a:t>
            </a:r>
            <a:r>
              <a:rPr lang="en-US" baseline="0" dirty="0" smtClean="0"/>
              <a:t> things are</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77</a:t>
            </a:fld>
            <a:endParaRPr lang="en-US"/>
          </a:p>
        </p:txBody>
      </p:sp>
    </p:spTree>
    <p:extLst>
      <p:ext uri="{BB962C8B-B14F-4D97-AF65-F5344CB8AC3E}">
        <p14:creationId xmlns:p14="http://schemas.microsoft.com/office/powerpoint/2010/main" val="1843329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Alice in Wonderland</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56</a:t>
            </a:fld>
            <a:endParaRPr lang="en-US"/>
          </a:p>
        </p:txBody>
      </p:sp>
    </p:spTree>
    <p:extLst>
      <p:ext uri="{BB962C8B-B14F-4D97-AF65-F5344CB8AC3E}">
        <p14:creationId xmlns:p14="http://schemas.microsoft.com/office/powerpoint/2010/main" val="33671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Flipped</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58</a:t>
            </a:fld>
            <a:endParaRPr lang="en-US"/>
          </a:p>
        </p:txBody>
      </p:sp>
    </p:spTree>
    <p:extLst>
      <p:ext uri="{BB962C8B-B14F-4D97-AF65-F5344CB8AC3E}">
        <p14:creationId xmlns:p14="http://schemas.microsoft.com/office/powerpoint/2010/main" val="222087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Polar Express</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60</a:t>
            </a:fld>
            <a:endParaRPr lang="en-US"/>
          </a:p>
        </p:txBody>
      </p:sp>
    </p:spTree>
    <p:extLst>
      <p:ext uri="{BB962C8B-B14F-4D97-AF65-F5344CB8AC3E}">
        <p14:creationId xmlns:p14="http://schemas.microsoft.com/office/powerpoint/2010/main" val="101575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Guardians</a:t>
            </a:r>
            <a:r>
              <a:rPr lang="en-US" baseline="0" dirty="0" smtClean="0"/>
              <a:t> of </a:t>
            </a:r>
            <a:r>
              <a:rPr lang="en-US" baseline="0" dirty="0" err="1" smtClean="0"/>
              <a:t>Ga’Hoole</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62</a:t>
            </a:fld>
            <a:endParaRPr lang="en-US"/>
          </a:p>
        </p:txBody>
      </p:sp>
    </p:spTree>
    <p:extLst>
      <p:ext uri="{BB962C8B-B14F-4D97-AF65-F5344CB8AC3E}">
        <p14:creationId xmlns:p14="http://schemas.microsoft.com/office/powerpoint/2010/main" val="1273271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City of Ember</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64</a:t>
            </a:fld>
            <a:endParaRPr lang="en-US"/>
          </a:p>
        </p:txBody>
      </p:sp>
    </p:spTree>
    <p:extLst>
      <p:ext uri="{BB962C8B-B14F-4D97-AF65-F5344CB8AC3E}">
        <p14:creationId xmlns:p14="http://schemas.microsoft.com/office/powerpoint/2010/main" val="13154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 stay</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66</a:t>
            </a:fld>
            <a:endParaRPr lang="en-US"/>
          </a:p>
        </p:txBody>
      </p:sp>
    </p:spTree>
    <p:extLst>
      <p:ext uri="{BB962C8B-B14F-4D97-AF65-F5344CB8AC3E}">
        <p14:creationId xmlns:p14="http://schemas.microsoft.com/office/powerpoint/2010/main" val="200984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Fantastic</a:t>
            </a:r>
            <a:r>
              <a:rPr lang="en-US" baseline="0" dirty="0" smtClean="0"/>
              <a:t> Mr. Fox</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68</a:t>
            </a:fld>
            <a:endParaRPr lang="en-US"/>
          </a:p>
        </p:txBody>
      </p:sp>
    </p:spTree>
    <p:extLst>
      <p:ext uri="{BB962C8B-B14F-4D97-AF65-F5344CB8AC3E}">
        <p14:creationId xmlns:p14="http://schemas.microsoft.com/office/powerpoint/2010/main" val="191355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Mathilda</a:t>
            </a:r>
            <a:endParaRPr lang="en-US" dirty="0"/>
          </a:p>
        </p:txBody>
      </p:sp>
      <p:sp>
        <p:nvSpPr>
          <p:cNvPr id="4" name="Slide Number Placeholder 3"/>
          <p:cNvSpPr>
            <a:spLocks noGrp="1"/>
          </p:cNvSpPr>
          <p:nvPr>
            <p:ph type="sldNum" sz="quarter" idx="10"/>
          </p:nvPr>
        </p:nvSpPr>
        <p:spPr/>
        <p:txBody>
          <a:bodyPr/>
          <a:lstStyle/>
          <a:p>
            <a:fld id="{8A6D8A88-8E84-F946-A83A-8125D4C6153B}" type="slidenum">
              <a:rPr lang="en-US" smtClean="0"/>
              <a:t>70</a:t>
            </a:fld>
            <a:endParaRPr lang="en-US"/>
          </a:p>
        </p:txBody>
      </p:sp>
    </p:spTree>
    <p:extLst>
      <p:ext uri="{BB962C8B-B14F-4D97-AF65-F5344CB8AC3E}">
        <p14:creationId xmlns:p14="http://schemas.microsoft.com/office/powerpoint/2010/main" val="98761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D5D92-783C-734E-AF6A-2688BAFF59F0}"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64120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D5D92-783C-734E-AF6A-2688BAFF59F0}"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69289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D5D92-783C-734E-AF6A-2688BAFF59F0}"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87048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D5D92-783C-734E-AF6A-2688BAFF59F0}"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37074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5D92-783C-734E-AF6A-2688BAFF59F0}"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97835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1D5D92-783C-734E-AF6A-2688BAFF59F0}"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65373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1D5D92-783C-734E-AF6A-2688BAFF59F0}" type="datetimeFigureOut">
              <a:rPr lang="en-US" smtClean="0"/>
              <a:t>2/28/17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74696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1D5D92-783C-734E-AF6A-2688BAFF59F0}" type="datetimeFigureOut">
              <a:rPr lang="en-US" smtClean="0"/>
              <a:t>2/28/17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6434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D5D92-783C-734E-AF6A-2688BAFF59F0}" type="datetimeFigureOut">
              <a:rPr lang="en-US" smtClean="0"/>
              <a:t>2/28/17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28649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5D92-783C-734E-AF6A-2688BAFF59F0}"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123765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5D92-783C-734E-AF6A-2688BAFF59F0}"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83BE8E-E7E3-8544-A7A8-490956024C6D}" type="slidenum">
              <a:rPr lang="en-US" smtClean="0"/>
              <a:t>‹#›</a:t>
            </a:fld>
            <a:endParaRPr lang="en-US"/>
          </a:p>
        </p:txBody>
      </p:sp>
    </p:spTree>
    <p:extLst>
      <p:ext uri="{BB962C8B-B14F-4D97-AF65-F5344CB8AC3E}">
        <p14:creationId xmlns:p14="http://schemas.microsoft.com/office/powerpoint/2010/main" val="705987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D5D92-783C-734E-AF6A-2688BAFF59F0}" type="datetimeFigureOut">
              <a:rPr lang="en-US" smtClean="0"/>
              <a:t>2/28/17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3BE8E-E7E3-8544-A7A8-490956024C6D}" type="slidenum">
              <a:rPr lang="en-US" smtClean="0"/>
              <a:t>‹#›</a:t>
            </a:fld>
            <a:endParaRPr lang="en-US"/>
          </a:p>
        </p:txBody>
      </p:sp>
    </p:spTree>
    <p:extLst>
      <p:ext uri="{BB962C8B-B14F-4D97-AF65-F5344CB8AC3E}">
        <p14:creationId xmlns:p14="http://schemas.microsoft.com/office/powerpoint/2010/main" val="16668986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llowmejunebug.com/" TargetMode="External"/><Relationship Id="rId3" Type="http://schemas.openxmlformats.org/officeDocument/2006/relationships/image" Target="../media/image1.png"/></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0352"/>
            <a:ext cx="9156192" cy="996889"/>
          </a:xfrm>
        </p:spPr>
        <p:txBody>
          <a:bodyPr/>
          <a:lstStyle/>
          <a:p>
            <a:endParaRPr lang="en-US" dirty="0"/>
          </a:p>
        </p:txBody>
      </p:sp>
      <p:pic>
        <p:nvPicPr>
          <p:cNvPr id="4" name="Picture 3"/>
          <p:cNvPicPr>
            <a:picLocks noChangeAspect="1"/>
          </p:cNvPicPr>
          <p:nvPr/>
        </p:nvPicPr>
        <p:blipFill>
          <a:blip r:embed="rId2"/>
          <a:stretch>
            <a:fillRect/>
          </a:stretch>
        </p:blipFill>
        <p:spPr>
          <a:xfrm>
            <a:off x="3359150" y="530352"/>
            <a:ext cx="5328795" cy="5959348"/>
          </a:xfrm>
          <a:prstGeom prst="rect">
            <a:avLst/>
          </a:prstGeom>
        </p:spPr>
      </p:pic>
    </p:spTree>
    <p:extLst>
      <p:ext uri="{BB962C8B-B14F-4D97-AF65-F5344CB8AC3E}">
        <p14:creationId xmlns:p14="http://schemas.microsoft.com/office/powerpoint/2010/main" val="213758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7</a:t>
            </a:r>
          </a:p>
          <a:p>
            <a:pPr marL="0" indent="0">
              <a:buNone/>
            </a:pPr>
            <a:r>
              <a:rPr lang="en-US" sz="4400" dirty="0"/>
              <a:t>The book </a:t>
            </a:r>
            <a:r>
              <a:rPr lang="en-US" sz="4400" i="1" dirty="0" err="1"/>
              <a:t>Fyre</a:t>
            </a:r>
            <a:r>
              <a:rPr lang="en-US" sz="4400" dirty="0"/>
              <a:t> is a part of a series written by Angie Sage. The series name and the main character’s names are the same. What is the name?</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9548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a:t>What makes twin sisters </a:t>
            </a:r>
            <a:r>
              <a:rPr lang="en-US" sz="4400" dirty="0" err="1"/>
              <a:t>Tippi</a:t>
            </a:r>
            <a:r>
              <a:rPr lang="en-US" sz="4400" dirty="0"/>
              <a:t> and Grace in </a:t>
            </a:r>
            <a:r>
              <a:rPr lang="en-US" sz="4400" i="1" dirty="0"/>
              <a:t>One</a:t>
            </a:r>
            <a:r>
              <a:rPr lang="en-US" sz="4400" dirty="0"/>
              <a:t> by Sarah </a:t>
            </a:r>
            <a:r>
              <a:rPr lang="en-US" sz="4400" dirty="0" err="1"/>
              <a:t>Crossan</a:t>
            </a:r>
            <a:r>
              <a:rPr lang="en-US" sz="4400" dirty="0"/>
              <a:t>, different from most other siblings?</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00244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6645662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2400" b="1" dirty="0" smtClean="0"/>
          </a:p>
          <a:p>
            <a:pPr marL="0" indent="0" algn="ctr">
              <a:buNone/>
            </a:pPr>
            <a:r>
              <a:rPr lang="en-US" sz="9600" dirty="0" smtClean="0">
                <a:latin typeface="Calibri" charset="0"/>
                <a:ea typeface="Calibri" charset="0"/>
                <a:cs typeface="Calibri" charset="0"/>
              </a:rPr>
              <a:t>Classics reenacted</a:t>
            </a:r>
          </a:p>
          <a:p>
            <a:pPr marL="0" indent="0" algn="ctr">
              <a:buNone/>
            </a:pPr>
            <a:r>
              <a:rPr lang="en-US" sz="9600" dirty="0" smtClean="0">
                <a:latin typeface="Calibri" charset="0"/>
                <a:ea typeface="Calibri" charset="0"/>
                <a:cs typeface="Calibri" charset="0"/>
              </a:rPr>
              <a:t>Part I</a:t>
            </a:r>
            <a:endParaRPr lang="en-US" sz="9600"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46798039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736979"/>
            <a:ext cx="10515600" cy="5439984"/>
          </a:xfrm>
        </p:spPr>
        <p:txBody>
          <a:bodyPr>
            <a:normAutofit/>
          </a:bodyPr>
          <a:lstStyle/>
          <a:p>
            <a:pPr marL="0" indent="0">
              <a:buNone/>
            </a:pPr>
            <a:endParaRPr lang="en-US" sz="9600" b="1" dirty="0" smtClean="0"/>
          </a:p>
          <a:p>
            <a:pPr marL="0" indent="0">
              <a:buNone/>
            </a:pPr>
            <a:r>
              <a:rPr lang="en-US" sz="9600" b="1" dirty="0"/>
              <a:t> </a:t>
            </a:r>
            <a:r>
              <a:rPr lang="en-US" sz="9600" b="1" dirty="0" smtClean="0"/>
              <a:t>   </a:t>
            </a:r>
            <a:r>
              <a:rPr lang="en-US" sz="12000" b="1" dirty="0" smtClean="0"/>
              <a:t>Lunch</a:t>
            </a:r>
          </a:p>
        </p:txBody>
      </p:sp>
      <p:pic>
        <p:nvPicPr>
          <p:cNvPr id="5" name="Picture 4"/>
          <p:cNvPicPr>
            <a:picLocks noChangeAspect="1"/>
          </p:cNvPicPr>
          <p:nvPr/>
        </p:nvPicPr>
        <p:blipFill>
          <a:blip r:embed="rId2"/>
          <a:stretch>
            <a:fillRect/>
          </a:stretch>
        </p:blipFill>
        <p:spPr>
          <a:xfrm>
            <a:off x="7833814" y="1091821"/>
            <a:ext cx="3424452" cy="3829664"/>
          </a:xfrm>
          <a:prstGeom prst="rect">
            <a:avLst/>
          </a:prstGeom>
        </p:spPr>
      </p:pic>
    </p:spTree>
    <p:extLst>
      <p:ext uri="{BB962C8B-B14F-4D97-AF65-F5344CB8AC3E}">
        <p14:creationId xmlns:p14="http://schemas.microsoft.com/office/powerpoint/2010/main" val="31067328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3</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dirty="0" smtClean="0"/>
              <a:t>8. I Funny</a:t>
            </a:r>
            <a:endParaRPr lang="en-US" sz="4400" dirty="0"/>
          </a:p>
          <a:p>
            <a:pPr marL="0" indent="0">
              <a:buNone/>
            </a:pPr>
            <a:endParaRPr lang="en-US" sz="4400" dirty="0"/>
          </a:p>
          <a:p>
            <a:pPr marL="0" indent="0">
              <a:buNone/>
            </a:pPr>
            <a:r>
              <a:rPr lang="en-US" sz="4400" dirty="0" smtClean="0"/>
              <a:t>9. It’s the End of the World</a:t>
            </a:r>
            <a:endParaRPr lang="en-US" sz="4400" dirty="0"/>
          </a:p>
          <a:p>
            <a:pPr marL="0" indent="0">
              <a:buNone/>
            </a:pPr>
            <a:endParaRPr lang="en-US" sz="4400" dirty="0"/>
          </a:p>
          <a:p>
            <a:pPr marL="0" indent="0">
              <a:buNone/>
            </a:pPr>
            <a:r>
              <a:rPr lang="en-US" sz="4400" dirty="0" smtClean="0"/>
              <a:t>10. Panda Power</a:t>
            </a:r>
          </a:p>
          <a:p>
            <a:pPr marL="0" indent="0">
              <a:buNone/>
            </a:pPr>
            <a:endParaRPr lang="en-US" sz="4400" dirty="0"/>
          </a:p>
        </p:txBody>
      </p:sp>
      <p:pic>
        <p:nvPicPr>
          <p:cNvPr id="5" name="Picture 4"/>
          <p:cNvPicPr>
            <a:picLocks noChangeAspect="1"/>
          </p:cNvPicPr>
          <p:nvPr/>
        </p:nvPicPr>
        <p:blipFill>
          <a:blip r:embed="rId2"/>
          <a:stretch>
            <a:fillRect/>
          </a:stretch>
        </p:blipFill>
        <p:spPr>
          <a:xfrm>
            <a:off x="8588868" y="1825625"/>
            <a:ext cx="2764932" cy="3092105"/>
          </a:xfrm>
          <a:prstGeom prst="rect">
            <a:avLst/>
          </a:prstGeom>
        </p:spPr>
      </p:pic>
    </p:spTree>
    <p:extLst>
      <p:ext uri="{BB962C8B-B14F-4D97-AF65-F5344CB8AC3E}">
        <p14:creationId xmlns:p14="http://schemas.microsoft.com/office/powerpoint/2010/main" val="57131965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3</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838199" y="1825625"/>
            <a:ext cx="10789693" cy="4351338"/>
          </a:xfrm>
        </p:spPr>
        <p:txBody>
          <a:bodyPr>
            <a:normAutofit/>
          </a:bodyPr>
          <a:lstStyle/>
          <a:p>
            <a:pPr marL="0" indent="0" algn="ctr">
              <a:buNone/>
            </a:pPr>
            <a:endParaRPr lang="en-US" sz="4800" dirty="0" smtClean="0"/>
          </a:p>
          <a:p>
            <a:pPr marL="0" indent="0" algn="ctr">
              <a:buNone/>
            </a:pPr>
            <a:r>
              <a:rPr lang="en-US" sz="8600" dirty="0" smtClean="0"/>
              <a:t>8. I Funny</a:t>
            </a:r>
            <a:endParaRPr lang="en-US" sz="8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941916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In the </a:t>
            </a:r>
            <a:r>
              <a:rPr lang="en-US" sz="4400" i="1" dirty="0"/>
              <a:t>14 Fibs of Gregory K</a:t>
            </a:r>
            <a:r>
              <a:rPr lang="en-US" sz="4400" dirty="0"/>
              <a:t> by Greg </a:t>
            </a:r>
            <a:r>
              <a:rPr lang="en-US" sz="4400" dirty="0" err="1"/>
              <a:t>Pincus</a:t>
            </a:r>
            <a:r>
              <a:rPr lang="en-US" sz="4400" dirty="0"/>
              <a:t>, what is the subject that Gregory dislikes the most, but all his family members excel at?</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5675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2</a:t>
            </a:r>
            <a:endParaRPr lang="en-US" sz="4400" b="1" dirty="0" smtClean="0"/>
          </a:p>
          <a:p>
            <a:pPr marL="0" indent="0">
              <a:buNone/>
            </a:pPr>
            <a:r>
              <a:rPr lang="en-US" sz="4400" dirty="0"/>
              <a:t>In Rachel Vail’s novel told from the perspective of twin siblings, what is the name of the imaginary rock band that Meg says her brother is in that is also the title of the book? </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4968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lnSpcReduction="10000"/>
          </a:bodyPr>
          <a:lstStyle/>
          <a:p>
            <a:pPr marL="0" indent="0">
              <a:buNone/>
            </a:pPr>
            <a:r>
              <a:rPr lang="en-US" sz="4400" b="1" dirty="0" smtClean="0"/>
              <a:t>Question </a:t>
            </a:r>
            <a:r>
              <a:rPr lang="en-US" sz="4400" b="1" dirty="0"/>
              <a:t>3</a:t>
            </a:r>
            <a:endParaRPr lang="en-US" sz="4400" b="1" dirty="0" smtClean="0"/>
          </a:p>
          <a:p>
            <a:pPr marL="0" indent="0">
              <a:buNone/>
            </a:pPr>
            <a:r>
              <a:rPr lang="en-US" sz="4400" dirty="0"/>
              <a:t>When master prankster Miles Murphy moves to sleepy </a:t>
            </a:r>
            <a:r>
              <a:rPr lang="en-US" sz="4400" dirty="0" err="1"/>
              <a:t>Yawnee</a:t>
            </a:r>
            <a:r>
              <a:rPr lang="en-US" sz="4400" dirty="0"/>
              <a:t> Valley, he challenges the local, mystery prankster in an epic battle of tricks, but soon the two join forces to pull off the biggest prank ever seen. Name the mystery prankster.</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596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4</a:t>
            </a:r>
            <a:endParaRPr lang="en-US" sz="4400" b="1" dirty="0" smtClean="0"/>
          </a:p>
          <a:p>
            <a:pPr marL="0" indent="0">
              <a:buNone/>
            </a:pPr>
            <a:r>
              <a:rPr lang="en-US" sz="4400" dirty="0"/>
              <a:t>In M.T. Anderson’s 4</a:t>
            </a:r>
            <a:r>
              <a:rPr lang="en-US" sz="4400" baseline="30000" dirty="0"/>
              <a:t>th</a:t>
            </a:r>
            <a:r>
              <a:rPr lang="en-US" sz="4400" dirty="0"/>
              <a:t> Pals in Peril book, </a:t>
            </a:r>
            <a:r>
              <a:rPr lang="en-US" sz="4400" i="1" dirty="0"/>
              <a:t>Agent Q or The Smell of Danger!</a:t>
            </a:r>
            <a:r>
              <a:rPr lang="en-US" sz="4400" dirty="0"/>
              <a:t>, who accompanies Lily, Katie and Jasper on their journey?</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3793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8</a:t>
            </a:r>
          </a:p>
          <a:p>
            <a:pPr marL="0" indent="0">
              <a:buNone/>
            </a:pPr>
            <a:r>
              <a:rPr lang="en-US" sz="4400" dirty="0"/>
              <a:t>In </a:t>
            </a:r>
            <a:r>
              <a:rPr lang="en-US" sz="4400" i="1" dirty="0"/>
              <a:t>The Amulet of Samarkand</a:t>
            </a:r>
            <a:r>
              <a:rPr lang="en-US" sz="4400" dirty="0"/>
              <a:t>, by Jonathan Stroud, Nathaniel calls up </a:t>
            </a:r>
            <a:r>
              <a:rPr lang="en-US" sz="4400" dirty="0" err="1"/>
              <a:t>Bartimaeus</a:t>
            </a:r>
            <a:r>
              <a:rPr lang="en-US" sz="4400" dirty="0"/>
              <a:t> to help him exact his revenge on the magician Simon Lovelace.  What is </a:t>
            </a:r>
            <a:r>
              <a:rPr lang="en-US" sz="4400" dirty="0" err="1"/>
              <a:t>Bartimaeus</a:t>
            </a:r>
            <a:r>
              <a:rPr lang="en-US" sz="4400" dirty="0"/>
              <a:t>?</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53329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5</a:t>
            </a:r>
            <a:endParaRPr lang="en-US" sz="4400" b="1" dirty="0" smtClean="0"/>
          </a:p>
          <a:p>
            <a:pPr marL="0" indent="0">
              <a:buNone/>
            </a:pPr>
            <a:r>
              <a:rPr lang="en-US" sz="4400" dirty="0"/>
              <a:t>In </a:t>
            </a:r>
            <a:r>
              <a:rPr lang="en-US" sz="4400" i="1" dirty="0"/>
              <a:t>Fourteenth Goldfish</a:t>
            </a:r>
            <a:r>
              <a:rPr lang="en-US" sz="4400" dirty="0"/>
              <a:t>, by Jennifer Holm, from what substance did Melvin discover the miraculous compound that might lead him to win a Noble Prize?</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74647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6</a:t>
            </a:r>
            <a:endParaRPr lang="en-US" sz="4400" b="1" dirty="0" smtClean="0"/>
          </a:p>
          <a:p>
            <a:pPr marL="0" indent="0">
              <a:buNone/>
            </a:pPr>
            <a:r>
              <a:rPr lang="en-US" sz="4400" dirty="0"/>
              <a:t>In Jeff Mack’s, </a:t>
            </a:r>
            <a:r>
              <a:rPr lang="en-US" sz="4400" i="1" dirty="0"/>
              <a:t>Clueless McGee</a:t>
            </a:r>
            <a:r>
              <a:rPr lang="en-US" sz="4400" dirty="0"/>
              <a:t>, what musical instrument is stuffed with mac and cheese?</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182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7</a:t>
            </a:r>
            <a:endParaRPr lang="en-US" sz="4400" b="1" dirty="0" smtClean="0"/>
          </a:p>
          <a:p>
            <a:pPr marL="0" indent="0">
              <a:buNone/>
            </a:pPr>
            <a:r>
              <a:rPr lang="en-US" sz="4400" dirty="0"/>
              <a:t>In Andy Griffith’s hilarious </a:t>
            </a:r>
            <a:r>
              <a:rPr lang="en-US" sz="4400" i="1" dirty="0"/>
              <a:t>13-Storey Treehouse</a:t>
            </a:r>
            <a:r>
              <a:rPr lang="en-US" sz="4400" dirty="0"/>
              <a:t>, there is a machine that shoots these tasty treats should one get hungry. What are they?</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7124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8</a:t>
            </a:r>
            <a:endParaRPr lang="en-US" sz="4400" b="1" dirty="0" smtClean="0"/>
          </a:p>
          <a:p>
            <a:pPr marL="0" indent="0">
              <a:buNone/>
            </a:pPr>
            <a:r>
              <a:rPr lang="en-US" sz="4400" dirty="0"/>
              <a:t>Name the teacher in </a:t>
            </a:r>
            <a:r>
              <a:rPr lang="en-US" sz="4400" i="1" dirty="0"/>
              <a:t>Captain Underpants and the sensational saga of Sir Stinks-A-Lot</a:t>
            </a:r>
            <a:r>
              <a:rPr lang="en-US" sz="4400" dirty="0"/>
              <a:t> who gains superpowers, speaks in a British accent, and turns students into slaves after eating a chunk of radioactive meteorite.</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80159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9</a:t>
            </a:r>
            <a:endParaRPr lang="en-US" sz="4400" b="1" dirty="0" smtClean="0"/>
          </a:p>
          <a:p>
            <a:pPr marL="0" indent="0">
              <a:buNone/>
            </a:pPr>
            <a:r>
              <a:rPr lang="en-US" sz="4400" dirty="0"/>
              <a:t>In Gary Paulsen’s hilarious book, </a:t>
            </a:r>
            <a:r>
              <a:rPr lang="en-US" sz="4400" i="1" dirty="0"/>
              <a:t>Vote</a:t>
            </a:r>
            <a:r>
              <a:rPr lang="en-US" sz="4400" dirty="0"/>
              <a:t>, the main character Kevin decides to do something to impress his girlfriend Tina. What does he do?</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3270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I Funny</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20000"/>
          </a:bodyPr>
          <a:lstStyle/>
          <a:p>
            <a:pPr marL="0" indent="0">
              <a:buNone/>
            </a:pPr>
            <a:r>
              <a:rPr lang="en-US" sz="4400" b="1" dirty="0" smtClean="0"/>
              <a:t>Question 10</a:t>
            </a:r>
          </a:p>
          <a:p>
            <a:pPr marL="0" indent="0">
              <a:buNone/>
            </a:pPr>
            <a:r>
              <a:rPr lang="en-US" sz="4400" dirty="0"/>
              <a:t>In the novel written by </a:t>
            </a:r>
            <a:r>
              <a:rPr lang="en-US" sz="4400" dirty="0" err="1"/>
              <a:t>Dav</a:t>
            </a:r>
            <a:r>
              <a:rPr lang="en-US" sz="4400" dirty="0"/>
              <a:t> </a:t>
            </a:r>
            <a:r>
              <a:rPr lang="en-US" sz="4400" dirty="0" err="1"/>
              <a:t>Pilkey</a:t>
            </a:r>
            <a:r>
              <a:rPr lang="en-US" sz="4400" dirty="0"/>
              <a:t>, this boy is an avid non-reader and will do almost anything to get out of reading his school assignments. He and his friend Timmy have had an arrangement:  he buys treats for Timmy from the school cafeteria, and Timmy reads his books and tells him what they are about. What is the main character’s name?</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3139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93593244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3</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438467" y="1825625"/>
            <a:ext cx="11642028" cy="4351338"/>
          </a:xfrm>
        </p:spPr>
        <p:txBody>
          <a:bodyPr>
            <a:normAutofit/>
          </a:bodyPr>
          <a:lstStyle/>
          <a:p>
            <a:pPr marL="0" indent="0" algn="ctr">
              <a:buNone/>
            </a:pPr>
            <a:endParaRPr lang="en-US" sz="4800" dirty="0" smtClean="0"/>
          </a:p>
          <a:p>
            <a:pPr marL="0" indent="0" algn="ctr">
              <a:buNone/>
            </a:pPr>
            <a:r>
              <a:rPr lang="en-US" sz="8000" dirty="0" smtClean="0"/>
              <a:t>9. It’s the End of the World</a:t>
            </a:r>
            <a:endParaRPr lang="en-US" sz="80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55561854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In </a:t>
            </a:r>
            <a:r>
              <a:rPr lang="en-US" sz="4400" i="1" dirty="0"/>
              <a:t>The Hunger Games</a:t>
            </a:r>
            <a:r>
              <a:rPr lang="en-US" sz="4400" dirty="0"/>
              <a:t> by Suzanne Collins, what is the industry that characterizes District 12?</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01099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2</a:t>
            </a:r>
          </a:p>
          <a:p>
            <a:pPr marL="0" indent="0">
              <a:buNone/>
            </a:pPr>
            <a:r>
              <a:rPr lang="en-US" sz="4400" dirty="0"/>
              <a:t>In this book by Dianne Salerni, characters identify each other by means of tattoos and decorative daggers.  One character uses her sense of smell. What is the name of the book?</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09727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a:bodyPr>
          <a:lstStyle/>
          <a:p>
            <a:pPr marL="0" indent="0">
              <a:buNone/>
            </a:pPr>
            <a:r>
              <a:rPr lang="en-US" sz="4400" b="1" dirty="0" smtClean="0"/>
              <a:t>Question 9</a:t>
            </a:r>
          </a:p>
          <a:p>
            <a:pPr marL="0" indent="0">
              <a:buNone/>
            </a:pPr>
            <a:r>
              <a:rPr lang="en-US" sz="4400" dirty="0"/>
              <a:t>In </a:t>
            </a:r>
            <a:r>
              <a:rPr lang="en-US" sz="4400" i="1" dirty="0"/>
              <a:t>Dragon Rider</a:t>
            </a:r>
            <a:r>
              <a:rPr lang="en-US" sz="4400" dirty="0"/>
              <a:t> by Cornelia </a:t>
            </a:r>
            <a:r>
              <a:rPr lang="en-US" sz="4400" dirty="0" err="1"/>
              <a:t>Funke</a:t>
            </a:r>
            <a:r>
              <a:rPr lang="en-US" sz="4400" dirty="0"/>
              <a:t>, the dragon Firedrake sets out to find a safe haven for dragons. However, he doesn’t travel alone and is accompanied by two others. One of his companions is Sorrel, a forest brownie. Who is the other companion?</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05804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3</a:t>
            </a:r>
          </a:p>
          <a:p>
            <a:pPr marL="0" indent="0">
              <a:buNone/>
            </a:pPr>
            <a:r>
              <a:rPr lang="en-US" sz="4400" dirty="0"/>
              <a:t>In the book </a:t>
            </a:r>
            <a:r>
              <a:rPr lang="en-US" sz="4400" i="1" dirty="0"/>
              <a:t>Divergent</a:t>
            </a:r>
            <a:r>
              <a:rPr lang="en-US" sz="4400" dirty="0"/>
              <a:t> by Veronica Roth, which faction must always wear the color blue?</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634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4</a:t>
            </a:r>
          </a:p>
          <a:p>
            <a:pPr marL="0" indent="0">
              <a:buNone/>
            </a:pPr>
            <a:r>
              <a:rPr lang="en-US" sz="4400" dirty="0"/>
              <a:t>What animals kill Lynn’s mother in Mindy McGinnis’s </a:t>
            </a:r>
            <a:r>
              <a:rPr lang="en-US" sz="4400" i="1" dirty="0"/>
              <a:t>Not a Drop to Drink?</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3855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5</a:t>
            </a:r>
          </a:p>
          <a:p>
            <a:pPr marL="0" indent="0">
              <a:buNone/>
            </a:pPr>
            <a:r>
              <a:rPr lang="en-US" sz="4400" dirty="0"/>
              <a:t>In what book does a character use a “hoverboard” as a means of transportation to reach “The Smoke”?</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7934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6</a:t>
            </a:r>
          </a:p>
          <a:p>
            <a:pPr marL="0" indent="0">
              <a:buNone/>
            </a:pPr>
            <a:r>
              <a:rPr lang="en-US" sz="4400" dirty="0"/>
              <a:t>In </a:t>
            </a:r>
            <a:r>
              <a:rPr lang="en-US" sz="4400" i="1" dirty="0"/>
              <a:t>The House of the Scorpion</a:t>
            </a:r>
            <a:r>
              <a:rPr lang="en-US" sz="4400" dirty="0"/>
              <a:t> by Nancy Farmer, what is almost all food made of in the harvesting area in San Luis?</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81495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7</a:t>
            </a:r>
          </a:p>
          <a:p>
            <a:pPr marL="0" indent="0">
              <a:buNone/>
            </a:pPr>
            <a:r>
              <a:rPr lang="en-US" sz="4400" dirty="0"/>
              <a:t>Name two books in this category where people are assigned their life’s work at the age of 12.</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6833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8</a:t>
            </a:r>
          </a:p>
          <a:p>
            <a:pPr marL="0" indent="0">
              <a:buNone/>
            </a:pPr>
            <a:r>
              <a:rPr lang="en-US" sz="4400" dirty="0"/>
              <a:t>In Marie Lu’s </a:t>
            </a:r>
            <a:r>
              <a:rPr lang="en-US" sz="4400" i="1" dirty="0"/>
              <a:t>Legend</a:t>
            </a:r>
            <a:r>
              <a:rPr lang="en-US" sz="4400" dirty="0"/>
              <a:t>, how did Metias give his sister June clues in his journal so she could find the secret website </a:t>
            </a:r>
            <a:r>
              <a:rPr lang="en-US" sz="4400" u="sng" dirty="0">
                <a:hlinkClick r:id="rId2"/>
              </a:rPr>
              <a:t>www.followmejunebug.com</a:t>
            </a:r>
            <a:r>
              <a:rPr lang="en-US" sz="4400" dirty="0"/>
              <a:t>?</a:t>
            </a:r>
            <a:endParaRPr lang="en-HK" sz="4400" dirty="0"/>
          </a:p>
          <a:p>
            <a:pPr marL="0" indent="0">
              <a:buNone/>
            </a:pPr>
            <a:endParaRPr lang="en-HK" sz="4400" dirty="0"/>
          </a:p>
          <a:p>
            <a:pPr marL="0" indent="0">
              <a:buNone/>
            </a:pPr>
            <a:endParaRPr lang="en-US" sz="4400" b="1" dirty="0" smtClean="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0429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a:bodyPr>
          <a:lstStyle/>
          <a:p>
            <a:pPr marL="0" indent="0">
              <a:buNone/>
            </a:pPr>
            <a:r>
              <a:rPr lang="en-US" sz="4400" b="1" dirty="0" smtClean="0"/>
              <a:t>Question 9</a:t>
            </a:r>
          </a:p>
          <a:p>
            <a:pPr marL="0" indent="0">
              <a:buNone/>
            </a:pPr>
            <a:r>
              <a:rPr lang="en-US" sz="4400" dirty="0"/>
              <a:t>What is the last clue word spelled out by the shifting walls of the Maze, in </a:t>
            </a:r>
            <a:r>
              <a:rPr lang="en-US" sz="4400" i="1" dirty="0"/>
              <a:t>The Maze Runner </a:t>
            </a:r>
            <a:r>
              <a:rPr lang="en-US" sz="4400" dirty="0"/>
              <a:t>by James Dashner?</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0334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It’s the End of the World</a:t>
            </a:r>
          </a:p>
        </p:txBody>
      </p:sp>
      <p:sp>
        <p:nvSpPr>
          <p:cNvPr id="4" name="Content Placeholder 3"/>
          <p:cNvSpPr>
            <a:spLocks noGrp="1"/>
          </p:cNvSpPr>
          <p:nvPr>
            <p:ph idx="1"/>
          </p:nvPr>
        </p:nvSpPr>
        <p:spPr/>
        <p:txBody>
          <a:bodyPr>
            <a:normAutofit fontScale="92500" lnSpcReduction="10000"/>
          </a:bodyPr>
          <a:lstStyle/>
          <a:p>
            <a:pPr marL="0" indent="0">
              <a:buNone/>
            </a:pPr>
            <a:r>
              <a:rPr lang="en-US" sz="4400" b="1" dirty="0" smtClean="0"/>
              <a:t>Question 10</a:t>
            </a:r>
          </a:p>
          <a:p>
            <a:pPr marL="0" indent="0">
              <a:buNone/>
            </a:pPr>
            <a:r>
              <a:rPr lang="en-US" sz="4400" dirty="0"/>
              <a:t>In a book by Scott R. </a:t>
            </a:r>
            <a:r>
              <a:rPr lang="en-US" sz="4400" dirty="0" err="1"/>
              <a:t>Welvaert</a:t>
            </a:r>
            <a:r>
              <a:rPr lang="en-US" sz="4400" dirty="0"/>
              <a:t>, when Sam starts a new school, he makes friends with some football players who share his love of video </a:t>
            </a:r>
            <a:r>
              <a:rPr lang="en-US" sz="4400" dirty="0" smtClean="0"/>
              <a:t>games. They </a:t>
            </a:r>
            <a:r>
              <a:rPr lang="en-US" sz="4400" dirty="0"/>
              <a:t>start by playing a game called “Warpath,” but soon they begin to play a bootleg, illegal, and terrifying game.  What is it called?</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9854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mn-lt"/>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99430775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3</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838199" y="1825625"/>
            <a:ext cx="10789693" cy="4351338"/>
          </a:xfrm>
        </p:spPr>
        <p:txBody>
          <a:bodyPr>
            <a:normAutofit/>
          </a:bodyPr>
          <a:lstStyle/>
          <a:p>
            <a:pPr marL="0" indent="0" algn="ctr">
              <a:buNone/>
            </a:pPr>
            <a:endParaRPr lang="en-US" sz="4800" dirty="0" smtClean="0"/>
          </a:p>
          <a:p>
            <a:pPr marL="0" indent="0" algn="ctr">
              <a:buNone/>
            </a:pPr>
            <a:r>
              <a:rPr lang="en-US" sz="8600" dirty="0" smtClean="0"/>
              <a:t>10. Panda Power</a:t>
            </a:r>
            <a:endParaRPr lang="en-US" sz="8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01415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i="1" dirty="0" err="1"/>
              <a:t>Eragon</a:t>
            </a:r>
            <a:r>
              <a:rPr lang="en-US" sz="4400" i="1" dirty="0"/>
              <a:t>, </a:t>
            </a:r>
            <a:r>
              <a:rPr lang="en-US" sz="4400" dirty="0"/>
              <a:t>written by Christopher </a:t>
            </a:r>
            <a:r>
              <a:rPr lang="en-US" sz="4400" dirty="0" err="1"/>
              <a:t>Paolini</a:t>
            </a:r>
            <a:r>
              <a:rPr lang="en-US" sz="4400" dirty="0"/>
              <a:t>, discovers an egg by accident.  Out from the egg comes a dragon!  What is the name of that dragon?</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959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A musical instrument connects three children separated in time and space in the years just before and during World War II in the novel </a:t>
            </a:r>
            <a:r>
              <a:rPr lang="en-US" sz="4400" i="1" dirty="0"/>
              <a:t>Echo</a:t>
            </a:r>
            <a:r>
              <a:rPr lang="en-US" sz="4400" dirty="0"/>
              <a:t> by Pam Munoz Ryan.  What is the instrument?</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89910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2</a:t>
            </a:r>
            <a:endParaRPr lang="en-US" sz="4400" b="1" dirty="0" smtClean="0"/>
          </a:p>
          <a:p>
            <a:pPr marL="0" indent="0">
              <a:buNone/>
            </a:pPr>
            <a:r>
              <a:rPr lang="en-US" sz="4400" dirty="0"/>
              <a:t>In </a:t>
            </a:r>
            <a:r>
              <a:rPr lang="en-US" sz="4400" i="1" dirty="0"/>
              <a:t>Counting By 7s</a:t>
            </a:r>
            <a:r>
              <a:rPr lang="en-US" sz="4400" dirty="0"/>
              <a:t> by Holly Goldberg Sloan, what are Willow’s two major obsessions?</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2386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3</a:t>
            </a:r>
            <a:endParaRPr lang="en-US" sz="4400" b="1" dirty="0" smtClean="0"/>
          </a:p>
          <a:p>
            <a:pPr marL="0" indent="0">
              <a:buNone/>
            </a:pPr>
            <a:r>
              <a:rPr lang="en-US" sz="4400" dirty="0"/>
              <a:t>Luc and The Prof form an unlikely team to study “mock men” in the book </a:t>
            </a:r>
            <a:r>
              <a:rPr lang="en-US" sz="4400" i="1" dirty="0"/>
              <a:t>Threatened</a:t>
            </a:r>
            <a:r>
              <a:rPr lang="en-US" sz="4400" dirty="0"/>
              <a:t> by Eliot </a:t>
            </a:r>
            <a:r>
              <a:rPr lang="en-US" sz="4400" dirty="0" err="1"/>
              <a:t>Schrefer</a:t>
            </a:r>
            <a:r>
              <a:rPr lang="en-US" sz="4400" dirty="0"/>
              <a:t>.  What are “mock men”?</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75333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4</a:t>
            </a:r>
            <a:endParaRPr lang="en-US" sz="4400" b="1" dirty="0" smtClean="0"/>
          </a:p>
          <a:p>
            <a:pPr marL="0" indent="0">
              <a:buNone/>
            </a:pPr>
            <a:r>
              <a:rPr lang="en-US" sz="4400" dirty="0"/>
              <a:t>In </a:t>
            </a:r>
            <a:r>
              <a:rPr lang="en-US" sz="4400" i="1" dirty="0"/>
              <a:t>The Screaming Staircase</a:t>
            </a:r>
            <a:r>
              <a:rPr lang="en-US" sz="4400" dirty="0"/>
              <a:t> by Jonathan Stroud, what did the skull whisper to Lucy?</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8972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5</a:t>
            </a:r>
            <a:endParaRPr lang="en-US" sz="4400" b="1" dirty="0" smtClean="0"/>
          </a:p>
          <a:p>
            <a:pPr marL="0" indent="0">
              <a:buNone/>
            </a:pPr>
            <a:r>
              <a:rPr lang="en-US" sz="4400" dirty="0"/>
              <a:t>In </a:t>
            </a:r>
            <a:r>
              <a:rPr lang="en-US" sz="4400" i="1" dirty="0"/>
              <a:t>Rain Reign </a:t>
            </a:r>
            <a:r>
              <a:rPr lang="en-US" sz="4400" dirty="0"/>
              <a:t>the main character, Rose, is obsessed with words that sound alike but have different meanings.   What are these kinds of words called?</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8447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6</a:t>
            </a:r>
            <a:endParaRPr lang="en-US" sz="4400" b="1" dirty="0" smtClean="0"/>
          </a:p>
          <a:p>
            <a:pPr marL="0" indent="0">
              <a:buNone/>
            </a:pPr>
            <a:r>
              <a:rPr lang="en-US" sz="4400" dirty="0"/>
              <a:t>In </a:t>
            </a:r>
            <a:r>
              <a:rPr lang="en-US" sz="4400" i="1" dirty="0"/>
              <a:t>I Am </a:t>
            </a:r>
            <a:r>
              <a:rPr lang="en-US" sz="4400" i="1" dirty="0" err="1"/>
              <a:t>Malala</a:t>
            </a:r>
            <a:r>
              <a:rPr lang="en-US" sz="4400" dirty="0"/>
              <a:t> where did </a:t>
            </a:r>
            <a:r>
              <a:rPr lang="en-US" sz="4400" dirty="0" err="1"/>
              <a:t>Malala</a:t>
            </a:r>
            <a:r>
              <a:rPr lang="en-US" sz="4400" dirty="0"/>
              <a:t> give an important speech, following her shooting?</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870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7</a:t>
            </a:r>
            <a:endParaRPr lang="en-US" sz="4400" b="1" dirty="0" smtClean="0"/>
          </a:p>
          <a:p>
            <a:pPr marL="0" indent="0">
              <a:buNone/>
            </a:pPr>
            <a:r>
              <a:rPr lang="en-US" sz="4400" dirty="0"/>
              <a:t>People all over the world are falling victim to the Killer Kittens virus, but that’s not what lands Rory and Grim in the hospital in this book by Frank Cottrell Boyce.  Name the book.</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9896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8</a:t>
            </a:r>
            <a:endParaRPr lang="en-US" sz="4400" b="1" dirty="0" smtClean="0"/>
          </a:p>
          <a:p>
            <a:pPr marL="0" indent="0">
              <a:buNone/>
            </a:pPr>
            <a:r>
              <a:rPr lang="en-US" sz="4400" dirty="0"/>
              <a:t>In RJ Palacio’s book </a:t>
            </a:r>
            <a:r>
              <a:rPr lang="en-US" sz="4400" i="1" dirty="0"/>
              <a:t>Wonder</a:t>
            </a:r>
            <a:r>
              <a:rPr lang="en-US" sz="4400" dirty="0"/>
              <a:t> what does </a:t>
            </a:r>
            <a:r>
              <a:rPr lang="en-US" sz="4400" dirty="0" err="1"/>
              <a:t>Auggie</a:t>
            </a:r>
            <a:r>
              <a:rPr lang="en-US" sz="4400" dirty="0"/>
              <a:t> dress up as at Halloween?</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0284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9</a:t>
            </a:r>
            <a:endParaRPr lang="en-US" sz="4400" b="1" dirty="0" smtClean="0"/>
          </a:p>
          <a:p>
            <a:pPr marL="0" indent="0">
              <a:buNone/>
            </a:pPr>
            <a:r>
              <a:rPr lang="en-US" sz="4400" dirty="0"/>
              <a:t>In </a:t>
            </a:r>
            <a:r>
              <a:rPr lang="en-US" sz="4400" i="1" dirty="0"/>
              <a:t>Goodbye Stranger</a:t>
            </a:r>
            <a:r>
              <a:rPr lang="en-US" sz="4400" dirty="0"/>
              <a:t> by Rebecca Stead, which character wears cat ears?</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8320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Panda Power</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a:t>Which book features the relationship between a sullen New England private-school girl and a hollow-eyed 100-something-year-old ghost who died 90 years earlier?</a:t>
            </a:r>
            <a:endParaRPr lang="en-HK" sz="4400" dirty="0"/>
          </a:p>
          <a:p>
            <a:pPr marL="0" indent="0">
              <a:buNone/>
            </a:pP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4072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b="1" dirty="0" smtClean="0"/>
          </a:p>
          <a:p>
            <a:pPr marL="0" indent="0" algn="ctr">
              <a:buNone/>
            </a:pPr>
            <a:r>
              <a:rPr lang="en-US" sz="9600" dirty="0" smtClean="0">
                <a:latin typeface="Calibri" charset="0"/>
                <a:ea typeface="Calibri" charset="0"/>
                <a:cs typeface="Calibri" charset="0"/>
              </a:rPr>
              <a:t>Audience </a:t>
            </a:r>
            <a:r>
              <a:rPr lang="en-US" sz="9600" dirty="0">
                <a:latin typeface="Calibri" charset="0"/>
                <a:ea typeface="Calibri" charset="0"/>
                <a:cs typeface="Calibri" charset="0"/>
              </a:rPr>
              <a:t>question</a:t>
            </a:r>
            <a:endParaRPr lang="en-US" sz="96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930996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77445982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2400" b="1" dirty="0" smtClean="0"/>
          </a:p>
          <a:p>
            <a:pPr marL="0" indent="0" algn="ctr">
              <a:buNone/>
            </a:pPr>
            <a:r>
              <a:rPr lang="en-US" sz="9600" dirty="0" smtClean="0">
                <a:latin typeface="Calibri" charset="0"/>
                <a:ea typeface="Calibri" charset="0"/>
                <a:cs typeface="Calibri" charset="0"/>
              </a:rPr>
              <a:t>Classics reenacted</a:t>
            </a:r>
          </a:p>
          <a:p>
            <a:pPr marL="0" indent="0" algn="ctr">
              <a:buNone/>
            </a:pPr>
            <a:r>
              <a:rPr lang="en-US" sz="9600" dirty="0" smtClean="0">
                <a:latin typeface="Calibri" charset="0"/>
                <a:ea typeface="Calibri" charset="0"/>
                <a:cs typeface="Calibri" charset="0"/>
              </a:rPr>
              <a:t>Part II</a:t>
            </a:r>
            <a:endParaRPr lang="en-US" sz="9600"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33828080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smtClean="0">
                <a:latin typeface="Calibri" charset="0"/>
                <a:ea typeface="Calibri" charset="0"/>
                <a:cs typeface="Calibri" charset="0"/>
              </a:rPr>
              <a:t>Award ceremony</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358276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1</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650139" y="1825625"/>
            <a:ext cx="10703661" cy="4351338"/>
          </a:xfrm>
        </p:spPr>
        <p:txBody>
          <a:bodyPr>
            <a:normAutofit/>
          </a:bodyPr>
          <a:lstStyle/>
          <a:p>
            <a:pPr marL="0" indent="0" algn="ctr">
              <a:buNone/>
            </a:pPr>
            <a:endParaRPr lang="en-US" sz="4800" dirty="0" smtClean="0"/>
          </a:p>
          <a:p>
            <a:pPr marL="0" indent="0" algn="ctr">
              <a:buNone/>
            </a:pPr>
            <a:r>
              <a:rPr lang="en-US" sz="9600" dirty="0" smtClean="0"/>
              <a:t>2. Fuzzy </a:t>
            </a:r>
            <a:r>
              <a:rPr lang="en-US" sz="9600" dirty="0"/>
              <a:t>Perspective</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66066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In </a:t>
            </a:r>
            <a:r>
              <a:rPr lang="en-US" sz="4400" i="1" dirty="0"/>
              <a:t>A Dog’s Life: Autobiography of a Stray</a:t>
            </a:r>
            <a:r>
              <a:rPr lang="en-US" sz="4400" dirty="0"/>
              <a:t> by Ann M. Martin, what is the name of the dog that is telling the story?</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830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a:bodyPr>
          <a:lstStyle/>
          <a:p>
            <a:pPr marL="0" indent="0">
              <a:buNone/>
            </a:pPr>
            <a:r>
              <a:rPr lang="en-US" sz="4400" b="1" dirty="0" smtClean="0"/>
              <a:t>Question 2</a:t>
            </a:r>
          </a:p>
          <a:p>
            <a:pPr marL="0" indent="0">
              <a:buNone/>
            </a:pPr>
            <a:r>
              <a:rPr lang="en-US" sz="4400" dirty="0"/>
              <a:t>In his clever take on the Pied Piper story, Terry Pratchett fills his tale </a:t>
            </a:r>
            <a:r>
              <a:rPr lang="en-US" sz="4400" i="1" dirty="0"/>
              <a:t>The Amazing Maurice and His Educated Rodents</a:t>
            </a:r>
            <a:r>
              <a:rPr lang="en-US" sz="4400" dirty="0"/>
              <a:t> with humans, a cat and rats working together first on a scam, then to save the world from true evil.  The rats have humorous names; what inspired them?</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5542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3</a:t>
            </a:r>
          </a:p>
          <a:p>
            <a:pPr marL="0" indent="0">
              <a:buNone/>
            </a:pPr>
            <a:r>
              <a:rPr lang="en-HK" sz="4400" dirty="0"/>
              <a:t>In </a:t>
            </a:r>
            <a:r>
              <a:rPr lang="en-HK" sz="4400" i="1" dirty="0"/>
              <a:t>Ophelia and the Marvelous Boy</a:t>
            </a:r>
            <a:r>
              <a:rPr lang="en-HK" sz="4400" dirty="0"/>
              <a:t>, to free the Marvelous Boy, Ophelia had </a:t>
            </a:r>
            <a:r>
              <a:rPr lang="en-US" sz="4400" dirty="0"/>
              <a:t>to find the sword and the “One Other.” Who was the “One Other”.</a:t>
            </a:r>
            <a:r>
              <a:rPr lang="en-HK" sz="4400" dirty="0"/>
              <a:t> </a:t>
            </a:r>
            <a:endParaRPr lang="en-US" sz="4400" b="1" dirty="0" smtClean="0"/>
          </a:p>
          <a:p>
            <a:pPr marL="0" indent="0">
              <a:buNone/>
            </a:pPr>
            <a:endParaRPr lang="en-US" sz="4400" b="1" dirty="0" smtClean="0"/>
          </a:p>
        </p:txBody>
      </p:sp>
      <p:pic>
        <p:nvPicPr>
          <p:cNvPr id="6" name="Picture 5"/>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654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lnSpcReduction="10000"/>
          </a:bodyPr>
          <a:lstStyle/>
          <a:p>
            <a:pPr marL="0" indent="0">
              <a:buNone/>
            </a:pPr>
            <a:r>
              <a:rPr lang="en-US" sz="4400" b="1" dirty="0" smtClean="0"/>
              <a:t>Question 4</a:t>
            </a:r>
          </a:p>
          <a:p>
            <a:pPr marL="0" indent="0">
              <a:buNone/>
            </a:pPr>
            <a:r>
              <a:rPr lang="en-US" sz="4400" dirty="0"/>
              <a:t>Wolf pup </a:t>
            </a:r>
            <a:r>
              <a:rPr lang="en-US" sz="4400" dirty="0" err="1"/>
              <a:t>Faolan</a:t>
            </a:r>
            <a:r>
              <a:rPr lang="en-US" sz="4400" dirty="0"/>
              <a:t> in </a:t>
            </a:r>
            <a:r>
              <a:rPr lang="en-US" sz="4400" i="1" dirty="0"/>
              <a:t>Lone Wolf</a:t>
            </a:r>
            <a:r>
              <a:rPr lang="en-US" sz="4400" dirty="0"/>
              <a:t> by Kathryn </a:t>
            </a:r>
            <a:r>
              <a:rPr lang="en-US" sz="4400" dirty="0" err="1"/>
              <a:t>Lasky</a:t>
            </a:r>
            <a:r>
              <a:rPr lang="en-US" sz="4400" dirty="0"/>
              <a:t> is abandoned by his pack due to a twisted paw; the pack cannot afford to have even one member that is weak.  Instead of dying alone in the wilderness, however, </a:t>
            </a:r>
            <a:r>
              <a:rPr lang="en-US" sz="4400" dirty="0" err="1"/>
              <a:t>Faolan</a:t>
            </a:r>
            <a:r>
              <a:rPr lang="en-US" sz="4400" dirty="0"/>
              <a:t> is nurtured by what animal?</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8050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1</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dirty="0" smtClean="0"/>
              <a:t>1. </a:t>
            </a:r>
            <a:r>
              <a:rPr lang="en-US" sz="4400" dirty="0"/>
              <a:t>Abracadabra</a:t>
            </a:r>
          </a:p>
          <a:p>
            <a:pPr marL="0" indent="0">
              <a:buNone/>
            </a:pPr>
            <a:endParaRPr lang="en-US" sz="4400" dirty="0"/>
          </a:p>
          <a:p>
            <a:pPr marL="0" indent="0">
              <a:buNone/>
            </a:pPr>
            <a:r>
              <a:rPr lang="en-US" sz="4400" dirty="0" smtClean="0"/>
              <a:t>2. </a:t>
            </a:r>
            <a:r>
              <a:rPr lang="en-US" sz="4400" dirty="0"/>
              <a:t>Fuzzy Perspective</a:t>
            </a:r>
          </a:p>
          <a:p>
            <a:pPr marL="0" indent="0">
              <a:buNone/>
            </a:pPr>
            <a:endParaRPr lang="en-US" sz="4400" dirty="0"/>
          </a:p>
          <a:p>
            <a:pPr marL="0" indent="0">
              <a:buNone/>
            </a:pPr>
            <a:r>
              <a:rPr lang="en-US" sz="4400" dirty="0" smtClean="0"/>
              <a:t>3. </a:t>
            </a:r>
            <a:r>
              <a:rPr lang="en-US" sz="4400" dirty="0"/>
              <a:t>Against All Odds</a:t>
            </a:r>
          </a:p>
        </p:txBody>
      </p:sp>
      <p:pic>
        <p:nvPicPr>
          <p:cNvPr id="5" name="Picture 4"/>
          <p:cNvPicPr>
            <a:picLocks noChangeAspect="1"/>
          </p:cNvPicPr>
          <p:nvPr/>
        </p:nvPicPr>
        <p:blipFill>
          <a:blip r:embed="rId2"/>
          <a:stretch>
            <a:fillRect/>
          </a:stretch>
        </p:blipFill>
        <p:spPr>
          <a:xfrm>
            <a:off x="8588868" y="1825625"/>
            <a:ext cx="2764932" cy="3092105"/>
          </a:xfrm>
          <a:prstGeom prst="rect">
            <a:avLst/>
          </a:prstGeom>
        </p:spPr>
      </p:pic>
    </p:spTree>
    <p:extLst>
      <p:ext uri="{BB962C8B-B14F-4D97-AF65-F5344CB8AC3E}">
        <p14:creationId xmlns:p14="http://schemas.microsoft.com/office/powerpoint/2010/main" val="1180544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85000" lnSpcReduction="20000"/>
          </a:bodyPr>
          <a:lstStyle/>
          <a:p>
            <a:pPr marL="0" indent="0">
              <a:buNone/>
            </a:pPr>
            <a:r>
              <a:rPr lang="en-US" sz="4400" b="1" dirty="0" smtClean="0"/>
              <a:t>Question 5</a:t>
            </a:r>
          </a:p>
          <a:p>
            <a:pPr marL="0" indent="0">
              <a:buNone/>
            </a:pPr>
            <a:r>
              <a:rPr lang="en-US" sz="4400" dirty="0"/>
              <a:t>The curiosity of a young bat named Shade sets off a chain of disastrous events in </a:t>
            </a:r>
            <a:r>
              <a:rPr lang="en-US" sz="4400" dirty="0" err="1"/>
              <a:t>Kennth</a:t>
            </a:r>
            <a:r>
              <a:rPr lang="en-US" sz="4400" dirty="0"/>
              <a:t> </a:t>
            </a:r>
            <a:r>
              <a:rPr lang="en-US" sz="4400" dirty="0" err="1"/>
              <a:t>Oppel's</a:t>
            </a:r>
            <a:r>
              <a:rPr lang="en-US" sz="4400" dirty="0"/>
              <a:t> </a:t>
            </a:r>
            <a:r>
              <a:rPr lang="en-US" sz="4400" i="1" dirty="0" err="1"/>
              <a:t>Silverwing</a:t>
            </a:r>
            <a:r>
              <a:rPr lang="en-US" sz="4400" dirty="0"/>
              <a:t>.  In response to his breach of an ancient punishment, Shade's flock's nursery is burned down which forces them to travel through inclement weather to seek refuge at their winter roost.  Shade is separated from the flock and meets up with both friends and enemies as he struggles to reunite with them.  What did Shade do that was against the rules?</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7689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10000"/>
          </a:bodyPr>
          <a:lstStyle/>
          <a:p>
            <a:pPr marL="0" indent="0">
              <a:buNone/>
            </a:pPr>
            <a:r>
              <a:rPr lang="en-US" sz="4400" b="1" dirty="0" smtClean="0"/>
              <a:t>Question 6</a:t>
            </a:r>
          </a:p>
          <a:p>
            <a:pPr marL="0" indent="0">
              <a:buNone/>
            </a:pPr>
            <a:r>
              <a:rPr lang="en-US" sz="4400" i="1" dirty="0"/>
              <a:t>Tale of </a:t>
            </a:r>
            <a:r>
              <a:rPr lang="en-US" sz="4400" i="1" dirty="0" err="1"/>
              <a:t>Despereaux</a:t>
            </a:r>
            <a:r>
              <a:rPr lang="en-US" sz="4400" dirty="0"/>
              <a:t> by Kate </a:t>
            </a:r>
            <a:r>
              <a:rPr lang="en-US" sz="4400" dirty="0" err="1"/>
              <a:t>DiCamillo</a:t>
            </a:r>
            <a:r>
              <a:rPr lang="en-US" sz="4400" dirty="0"/>
              <a:t> is a story in four parts, which follows the adventures of a brave mouse named </a:t>
            </a:r>
            <a:r>
              <a:rPr lang="en-US" sz="4400" dirty="0" err="1"/>
              <a:t>Despereaux</a:t>
            </a:r>
            <a:r>
              <a:rPr lang="en-US" sz="4400" dirty="0"/>
              <a:t> Tilling, a rat named </a:t>
            </a:r>
            <a:r>
              <a:rPr lang="en-US" sz="4400" dirty="0" err="1"/>
              <a:t>Roscuro</a:t>
            </a:r>
            <a:r>
              <a:rPr lang="en-US" sz="4400" dirty="0"/>
              <a:t> who loves the light, a slow-witted serving girl named </a:t>
            </a:r>
            <a:r>
              <a:rPr lang="en-US" sz="4400" dirty="0" err="1"/>
              <a:t>Miggery</a:t>
            </a:r>
            <a:r>
              <a:rPr lang="en-US" sz="4400" dirty="0"/>
              <a:t> Sow who has a secret wish, and a princess named Pea. What is </a:t>
            </a:r>
            <a:r>
              <a:rPr lang="en-US" sz="4400" dirty="0" err="1"/>
              <a:t>Miggery</a:t>
            </a:r>
            <a:r>
              <a:rPr lang="en-US" sz="4400" dirty="0"/>
              <a:t> Sow's secret wish?</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6428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7</a:t>
            </a:r>
          </a:p>
          <a:p>
            <a:pPr marL="0" indent="0">
              <a:buNone/>
            </a:pPr>
            <a:r>
              <a:rPr lang="en-US" sz="4400" dirty="0"/>
              <a:t>In </a:t>
            </a:r>
            <a:r>
              <a:rPr lang="en-US" sz="4400" i="1" dirty="0"/>
              <a:t>The World According to Humphrey</a:t>
            </a:r>
            <a:r>
              <a:rPr lang="en-US" sz="4400" dirty="0"/>
              <a:t> by </a:t>
            </a:r>
            <a:r>
              <a:rPr lang="en-HK" sz="4400" dirty="0"/>
              <a:t>Betty G. Birney, </a:t>
            </a:r>
            <a:r>
              <a:rPr lang="en-US" sz="4400" dirty="0"/>
              <a:t>what is at the end of each chapter?</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6969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8</a:t>
            </a:r>
          </a:p>
          <a:p>
            <a:pPr marL="0" indent="0">
              <a:buNone/>
            </a:pPr>
            <a:r>
              <a:rPr lang="en-US" sz="4400" dirty="0"/>
              <a:t>In </a:t>
            </a:r>
            <a:r>
              <a:rPr lang="en-US" sz="4400" i="1" dirty="0"/>
              <a:t>Emmy and the Incredibly Shrinking </a:t>
            </a:r>
            <a:r>
              <a:rPr lang="en-US" sz="4400" i="1" dirty="0" smtClean="0"/>
              <a:t>Rat,</a:t>
            </a:r>
            <a:r>
              <a:rPr lang="en-US" sz="4400" dirty="0" smtClean="0"/>
              <a:t> </a:t>
            </a:r>
            <a:r>
              <a:rPr lang="en-US" sz="4400" dirty="0"/>
              <a:t>what happened the first time someone was bitten by </a:t>
            </a:r>
            <a:r>
              <a:rPr lang="en-US" sz="4400" dirty="0" err="1"/>
              <a:t>Raston</a:t>
            </a:r>
            <a:r>
              <a:rPr lang="en-US" sz="4400" dirty="0"/>
              <a:t> Rat?</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7416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10000"/>
          </a:bodyPr>
          <a:lstStyle/>
          <a:p>
            <a:pPr marL="0" indent="0">
              <a:buNone/>
            </a:pPr>
            <a:r>
              <a:rPr lang="en-US" sz="4400" b="1" dirty="0" smtClean="0"/>
              <a:t>Question 9</a:t>
            </a:r>
          </a:p>
          <a:p>
            <a:pPr marL="0" indent="0">
              <a:buNone/>
            </a:pPr>
            <a:r>
              <a:rPr lang="en-US" sz="4400" dirty="0"/>
              <a:t>In</a:t>
            </a:r>
            <a:r>
              <a:rPr lang="en-US" sz="4400" i="1" dirty="0"/>
              <a:t> Runt</a:t>
            </a:r>
            <a:r>
              <a:rPr lang="en-US" sz="4400" dirty="0"/>
              <a:t> by Marion Dane Bauer, Runt is the last and smallest of his litter, and while he longs to be big, strong and helpful like his siblings, it seems that he is always falling behind and causing problems.  Eventually, though, he is able to help his family and pack and is given a new name.  What is it?</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2307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Fuzzy Perspective</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a:t>In</a:t>
            </a:r>
            <a:r>
              <a:rPr lang="en-US" sz="4400" i="1" dirty="0"/>
              <a:t> Warriors: Into the Wild</a:t>
            </a:r>
            <a:r>
              <a:rPr lang="en-US" sz="4400" dirty="0"/>
              <a:t>, Rusty is a housecat. Some events lead him to join ThunderClan. As Rusty’s life changes, after a fight with Longtail, his name changes, too. What is his new name?</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9578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smtClean="0">
                <a:latin typeface="Calibri" charset="0"/>
                <a:ea typeface="Calibri" charset="0"/>
                <a:cs typeface="Calibri" charset="0"/>
              </a:rPr>
              <a:t>Audience </a:t>
            </a:r>
            <a:r>
              <a:rPr lang="en-US" sz="9600" dirty="0">
                <a:latin typeface="Calibri" charset="0"/>
                <a:ea typeface="Calibri" charset="0"/>
                <a:cs typeface="Calibri" charset="0"/>
              </a:rPr>
              <a:t>question</a:t>
            </a:r>
            <a:endParaRPr lang="en-US" sz="96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61307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1</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dirty="0" smtClean="0"/>
          </a:p>
          <a:p>
            <a:pPr marL="0" indent="0" algn="ctr">
              <a:buNone/>
            </a:pPr>
            <a:r>
              <a:rPr lang="en-US" sz="9600" dirty="0" smtClean="0"/>
              <a:t>3. Against All Odds</a:t>
            </a:r>
            <a:endParaRPr lang="en-US" sz="9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15245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What is the name of the main character who must survive a plane crash in S.A. </a:t>
            </a:r>
            <a:r>
              <a:rPr lang="en-US" sz="4400" dirty="0" err="1"/>
              <a:t>Bodeen’s</a:t>
            </a:r>
            <a:r>
              <a:rPr lang="en-US" sz="4400" dirty="0"/>
              <a:t> novel </a:t>
            </a:r>
            <a:r>
              <a:rPr lang="en-US" sz="4400" i="1" dirty="0"/>
              <a:t>The Raft</a:t>
            </a:r>
            <a:r>
              <a:rPr lang="en-US" sz="4400" dirty="0"/>
              <a:t>?</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59799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2</a:t>
            </a:r>
          </a:p>
          <a:p>
            <a:pPr marL="0" indent="0">
              <a:buNone/>
            </a:pPr>
            <a:r>
              <a:rPr lang="en-US" sz="4400" dirty="0"/>
              <a:t>The lives of two different Sudanese children from two different times intersect in this book by Linda Sue Park.</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481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1</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dirty="0" smtClean="0"/>
          </a:p>
          <a:p>
            <a:pPr marL="0" indent="0" algn="ctr">
              <a:buNone/>
            </a:pPr>
            <a:r>
              <a:rPr lang="en-US" sz="9600" dirty="0" smtClean="0"/>
              <a:t>1. Abracadabra</a:t>
            </a:r>
            <a:endParaRPr lang="en-US" sz="9600" dirty="0"/>
          </a:p>
        </p:txBody>
      </p:sp>
      <p:pic>
        <p:nvPicPr>
          <p:cNvPr id="5" name="Picture 4"/>
          <p:cNvPicPr>
            <a:picLocks noChangeAspect="1"/>
          </p:cNvPicPr>
          <p:nvPr/>
        </p:nvPicPr>
        <p:blipFill>
          <a:blip r:embed="rId2"/>
          <a:stretch>
            <a:fillRect/>
          </a:stretch>
        </p:blipFill>
        <p:spPr>
          <a:xfrm>
            <a:off x="9686548" y="365125"/>
            <a:ext cx="1667252" cy="1864537"/>
          </a:xfrm>
          <a:prstGeom prst="rect">
            <a:avLst/>
          </a:prstGeom>
        </p:spPr>
      </p:pic>
    </p:spTree>
    <p:extLst>
      <p:ext uri="{BB962C8B-B14F-4D97-AF65-F5344CB8AC3E}">
        <p14:creationId xmlns:p14="http://schemas.microsoft.com/office/powerpoint/2010/main" val="17448070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3</a:t>
            </a:r>
          </a:p>
          <a:p>
            <a:pPr marL="0" indent="0">
              <a:buNone/>
            </a:pPr>
            <a:r>
              <a:rPr lang="en-US" sz="4400" dirty="0" smtClean="0"/>
              <a:t>In </a:t>
            </a:r>
            <a:r>
              <a:rPr lang="en-US" sz="4400" dirty="0"/>
              <a:t>what country does </a:t>
            </a:r>
            <a:r>
              <a:rPr lang="en-US" sz="4400" i="1" dirty="0"/>
              <a:t>Bamboo People</a:t>
            </a:r>
            <a:r>
              <a:rPr lang="en-US" sz="4400" dirty="0"/>
              <a:t> by </a:t>
            </a:r>
            <a:r>
              <a:rPr lang="en-US" sz="4400" dirty="0" err="1"/>
              <a:t>Mitali</a:t>
            </a:r>
            <a:r>
              <a:rPr lang="en-US" sz="4400" dirty="0"/>
              <a:t> Perkins take place?</a:t>
            </a:r>
            <a:r>
              <a:rPr lang="en-HK" sz="4400" dirty="0"/>
              <a:t> </a:t>
            </a:r>
            <a:endParaRPr lang="en-US" sz="4400" b="1" dirty="0" smtClean="0"/>
          </a:p>
        </p:txBody>
      </p:sp>
      <p:pic>
        <p:nvPicPr>
          <p:cNvPr id="6" name="Picture 5"/>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00427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4</a:t>
            </a:r>
          </a:p>
          <a:p>
            <a:pPr marL="0" indent="0">
              <a:buNone/>
            </a:pPr>
            <a:r>
              <a:rPr lang="en-US" sz="4400" dirty="0"/>
              <a:t>Leilani, in the book </a:t>
            </a:r>
            <a:r>
              <a:rPr lang="en-US" sz="4400" i="1" dirty="0"/>
              <a:t>Islands at the End of the World</a:t>
            </a:r>
            <a:r>
              <a:rPr lang="en-US" sz="4400" dirty="0"/>
              <a:t>, needs to take medication regularly.  What for?</a:t>
            </a:r>
            <a:r>
              <a:rPr lang="en-HK" sz="4400" dirty="0"/>
              <a:t> </a:t>
            </a:r>
            <a:endParaRPr lang="en-US" sz="4400" b="1" dirty="0" smtClean="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396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5</a:t>
            </a:r>
          </a:p>
          <a:p>
            <a:pPr marL="0" indent="0">
              <a:buNone/>
            </a:pPr>
            <a:r>
              <a:rPr lang="en-US" sz="4400" dirty="0"/>
              <a:t>In </a:t>
            </a:r>
            <a:r>
              <a:rPr lang="en-US" sz="4400" i="1" dirty="0"/>
              <a:t>The Cay</a:t>
            </a:r>
            <a:r>
              <a:rPr lang="en-US" sz="4400" dirty="0"/>
              <a:t> by Theodore Taylor, the ship Philip was on sank.  Why did it sink?</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2624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6</a:t>
            </a:r>
          </a:p>
          <a:p>
            <a:pPr marL="0" indent="0">
              <a:buNone/>
            </a:pPr>
            <a:r>
              <a:rPr lang="en-US" sz="4400" dirty="0"/>
              <a:t>In what book, written by Gary Paulsen, is a boy attacked by mosquitoes, a porcupine, and a moose?</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8112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7</a:t>
            </a:r>
          </a:p>
          <a:p>
            <a:pPr marL="0" indent="0">
              <a:buNone/>
            </a:pPr>
            <a:r>
              <a:rPr lang="en-US" sz="4400" dirty="0"/>
              <a:t>In </a:t>
            </a:r>
            <a:r>
              <a:rPr lang="en-US" sz="4400" i="1" dirty="0"/>
              <a:t>My Side of the Mountain</a:t>
            </a:r>
            <a:r>
              <a:rPr lang="en-US" sz="4400" dirty="0"/>
              <a:t> by Jean Craighead George, a boy adopts a hawk. What name does he give it?</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9992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8</a:t>
            </a:r>
          </a:p>
          <a:p>
            <a:pPr marL="0" indent="0">
              <a:buNone/>
            </a:pPr>
            <a:r>
              <a:rPr lang="en-US" sz="4400" dirty="0"/>
              <a:t>In </a:t>
            </a:r>
            <a:r>
              <a:rPr lang="en-US" sz="4400" i="1" dirty="0"/>
              <a:t>Lost in the River of Grass</a:t>
            </a:r>
            <a:r>
              <a:rPr lang="en-US" sz="4400" dirty="0"/>
              <a:t> by Ginny </a:t>
            </a:r>
            <a:r>
              <a:rPr lang="en-US" sz="4400" dirty="0" err="1"/>
              <a:t>Rorby</a:t>
            </a:r>
            <a:r>
              <a:rPr lang="en-US" sz="4400" dirty="0"/>
              <a:t>, Sarah gets lost in the Everglades. Why was she there to begin with?</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7387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9</a:t>
            </a:r>
          </a:p>
          <a:p>
            <a:pPr marL="0" indent="0">
              <a:buNone/>
            </a:pPr>
            <a:r>
              <a:rPr lang="en-US" sz="4400" dirty="0"/>
              <a:t>In the book </a:t>
            </a:r>
            <a:r>
              <a:rPr lang="en-US" sz="4400" i="1" dirty="0"/>
              <a:t>Peak</a:t>
            </a:r>
            <a:r>
              <a:rPr lang="en-US" sz="4400" dirty="0"/>
              <a:t> by Roland Smith, in what country is Peak Marcello’s father’s adventure travel company, Peak Experience, based?</a:t>
            </a:r>
            <a:r>
              <a:rPr lang="en-HK" sz="4400" dirty="0"/>
              <a:t> </a:t>
            </a:r>
            <a:endParaRPr lang="en-US" sz="4400" b="1" dirty="0" smtClean="0"/>
          </a:p>
        </p:txBody>
      </p:sp>
      <p:pic>
        <p:nvPicPr>
          <p:cNvPr id="6" name="Picture 5"/>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326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Against All Odds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a:t>Name the book in this category that is based on a real, historic event.</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1031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472344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736979"/>
            <a:ext cx="10515600" cy="5439984"/>
          </a:xfrm>
        </p:spPr>
        <p:txBody>
          <a:bodyPr>
            <a:normAutofit/>
          </a:bodyPr>
          <a:lstStyle/>
          <a:p>
            <a:pPr marL="0" indent="0">
              <a:buNone/>
            </a:pPr>
            <a:endParaRPr lang="en-US" sz="9600" b="1" dirty="0" smtClean="0"/>
          </a:p>
          <a:p>
            <a:pPr marL="0" indent="0">
              <a:buNone/>
            </a:pPr>
            <a:r>
              <a:rPr lang="en-US" sz="9600" b="1" dirty="0"/>
              <a:t> </a:t>
            </a:r>
            <a:r>
              <a:rPr lang="en-US" sz="9600" b="1" dirty="0" smtClean="0"/>
              <a:t>   </a:t>
            </a:r>
            <a:r>
              <a:rPr lang="en-US" sz="12000" b="1" dirty="0" smtClean="0"/>
              <a:t>BREAK</a:t>
            </a:r>
          </a:p>
        </p:txBody>
      </p:sp>
      <p:pic>
        <p:nvPicPr>
          <p:cNvPr id="5" name="Picture 4"/>
          <p:cNvPicPr>
            <a:picLocks noChangeAspect="1"/>
          </p:cNvPicPr>
          <p:nvPr/>
        </p:nvPicPr>
        <p:blipFill>
          <a:blip r:embed="rId2"/>
          <a:stretch>
            <a:fillRect/>
          </a:stretch>
        </p:blipFill>
        <p:spPr>
          <a:xfrm>
            <a:off x="7833814" y="1091821"/>
            <a:ext cx="3424452" cy="3829664"/>
          </a:xfrm>
          <a:prstGeom prst="rect">
            <a:avLst/>
          </a:prstGeom>
        </p:spPr>
      </p:pic>
    </p:spTree>
    <p:extLst>
      <p:ext uri="{BB962C8B-B14F-4D97-AF65-F5344CB8AC3E}">
        <p14:creationId xmlns:p14="http://schemas.microsoft.com/office/powerpoint/2010/main" val="144144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1</a:t>
            </a:r>
          </a:p>
          <a:p>
            <a:pPr marL="0" indent="0">
              <a:buNone/>
            </a:pPr>
            <a:r>
              <a:rPr lang="en-US" sz="4400" dirty="0"/>
              <a:t>In </a:t>
            </a:r>
            <a:r>
              <a:rPr lang="en-US" sz="4400" i="1" dirty="0"/>
              <a:t>Harry Potter and the Deathly Hallows</a:t>
            </a:r>
            <a:r>
              <a:rPr lang="en-US" sz="4400" dirty="0"/>
              <a:t>, there are three brothers who escape Death. Death gives them different things they ask for. Name one object the brothers ask for (no need to specify what the object does).</a:t>
            </a:r>
            <a:r>
              <a:rPr lang="en-HK" sz="4400" dirty="0"/>
              <a:t> </a:t>
            </a:r>
            <a:endParaRPr lang="en-US" sz="4400" dirty="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8494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2</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20000"/>
          </a:bodyPr>
          <a:lstStyle/>
          <a:p>
            <a:pPr marL="0" indent="0">
              <a:buNone/>
            </a:pPr>
            <a:r>
              <a:rPr lang="en-US" sz="4400" dirty="0" smtClean="0"/>
              <a:t>4. </a:t>
            </a:r>
            <a:r>
              <a:rPr lang="en-US" sz="4400" dirty="0" err="1" smtClean="0"/>
              <a:t>Whodunnit</a:t>
            </a:r>
            <a:r>
              <a:rPr lang="en-US" sz="4400" dirty="0" smtClean="0"/>
              <a:t>?</a:t>
            </a:r>
            <a:endParaRPr lang="en-US" sz="4400" dirty="0"/>
          </a:p>
          <a:p>
            <a:pPr marL="0" indent="0">
              <a:buNone/>
            </a:pPr>
            <a:endParaRPr lang="en-US" sz="4400" dirty="0"/>
          </a:p>
          <a:p>
            <a:pPr marL="0" indent="0">
              <a:buNone/>
            </a:pPr>
            <a:r>
              <a:rPr lang="en-US" sz="4400" dirty="0" smtClean="0"/>
              <a:t>5. Books 2 Movies</a:t>
            </a:r>
            <a:endParaRPr lang="en-US" sz="4400" dirty="0"/>
          </a:p>
          <a:p>
            <a:pPr marL="0" indent="0">
              <a:buNone/>
            </a:pPr>
            <a:endParaRPr lang="en-US" sz="4400" dirty="0"/>
          </a:p>
          <a:p>
            <a:pPr marL="0" indent="0">
              <a:buNone/>
            </a:pPr>
            <a:r>
              <a:rPr lang="en-US" sz="4400" dirty="0" smtClean="0"/>
              <a:t>6. Made of Metal</a:t>
            </a:r>
          </a:p>
          <a:p>
            <a:pPr marL="0" indent="0">
              <a:buNone/>
            </a:pPr>
            <a:endParaRPr lang="en-US" sz="4400" dirty="0"/>
          </a:p>
          <a:p>
            <a:pPr marL="0" indent="0">
              <a:buNone/>
            </a:pPr>
            <a:r>
              <a:rPr lang="en-US" sz="4400" dirty="0" smtClean="0"/>
              <a:t>7. Alternative Storytelling</a:t>
            </a:r>
            <a:endParaRPr lang="en-US" sz="4400" dirty="0"/>
          </a:p>
        </p:txBody>
      </p:sp>
      <p:pic>
        <p:nvPicPr>
          <p:cNvPr id="5" name="Picture 4"/>
          <p:cNvPicPr>
            <a:picLocks noChangeAspect="1"/>
          </p:cNvPicPr>
          <p:nvPr/>
        </p:nvPicPr>
        <p:blipFill>
          <a:blip r:embed="rId2"/>
          <a:stretch>
            <a:fillRect/>
          </a:stretch>
        </p:blipFill>
        <p:spPr>
          <a:xfrm>
            <a:off x="8588868" y="1825625"/>
            <a:ext cx="2764932" cy="3092105"/>
          </a:xfrm>
          <a:prstGeom prst="rect">
            <a:avLst/>
          </a:prstGeom>
        </p:spPr>
      </p:pic>
    </p:spTree>
    <p:extLst>
      <p:ext uri="{BB962C8B-B14F-4D97-AF65-F5344CB8AC3E}">
        <p14:creationId xmlns:p14="http://schemas.microsoft.com/office/powerpoint/2010/main" val="18442951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2</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dirty="0" smtClean="0"/>
          </a:p>
          <a:p>
            <a:pPr marL="0" indent="0" algn="ctr">
              <a:buNone/>
            </a:pPr>
            <a:r>
              <a:rPr lang="en-US" sz="9600" dirty="0" smtClean="0"/>
              <a:t>4. </a:t>
            </a:r>
            <a:r>
              <a:rPr lang="en-US" sz="9600" dirty="0" err="1" smtClean="0"/>
              <a:t>Whodunnit</a:t>
            </a:r>
            <a:r>
              <a:rPr lang="en-US" sz="9600" dirty="0" smtClean="0"/>
              <a:t>?</a:t>
            </a:r>
            <a:endParaRPr lang="en-US" sz="9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37856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In </a:t>
            </a:r>
            <a:r>
              <a:rPr lang="en-US" sz="4400" i="1" dirty="0"/>
              <a:t>Chasing Vermeer</a:t>
            </a:r>
            <a:r>
              <a:rPr lang="en-US" sz="4400" dirty="0"/>
              <a:t> by Blue </a:t>
            </a:r>
            <a:r>
              <a:rPr lang="en-US" sz="4400" dirty="0" err="1"/>
              <a:t>Balliett</a:t>
            </a:r>
            <a:r>
              <a:rPr lang="en-US" sz="4400" dirty="0"/>
              <a:t>, what objects does Calder frequently use in order to solve problems?</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04690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2</a:t>
            </a:r>
          </a:p>
          <a:p>
            <a:pPr marL="0" indent="0">
              <a:buNone/>
            </a:pPr>
            <a:r>
              <a:rPr lang="en-US" sz="4400" dirty="0"/>
              <a:t>What is the name of the detention center where Stanley </a:t>
            </a:r>
            <a:r>
              <a:rPr lang="en-US" sz="4400" dirty="0" err="1"/>
              <a:t>Yelnats</a:t>
            </a:r>
            <a:r>
              <a:rPr lang="en-US" sz="4400" dirty="0"/>
              <a:t> is sent in the novel </a:t>
            </a:r>
            <a:r>
              <a:rPr lang="en-US" sz="4400" i="1" dirty="0" smtClean="0"/>
              <a:t>Holes </a:t>
            </a:r>
            <a:r>
              <a:rPr lang="en-US" sz="4400" dirty="0" smtClean="0"/>
              <a:t>by Louis </a:t>
            </a:r>
            <a:r>
              <a:rPr lang="en-US" sz="4400" dirty="0" err="1" smtClean="0"/>
              <a:t>Sachar</a:t>
            </a:r>
            <a:r>
              <a:rPr lang="en-US" sz="4400" dirty="0" smtClean="0"/>
              <a:t>?</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94189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3</a:t>
            </a:r>
          </a:p>
          <a:p>
            <a:pPr marL="0" indent="0">
              <a:buNone/>
            </a:pPr>
            <a:r>
              <a:rPr lang="en-US" sz="4400" dirty="0"/>
              <a:t>In which novel must Jamie and Benjamin uncover the secrets of the book: </a:t>
            </a:r>
            <a:r>
              <a:rPr lang="en-US" sz="4400" i="1" dirty="0"/>
              <a:t>The Pharmacopoeia</a:t>
            </a:r>
            <a:r>
              <a:rPr lang="en-US" sz="4400" dirty="0"/>
              <a:t>?</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1077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4</a:t>
            </a:r>
          </a:p>
          <a:p>
            <a:pPr marL="0" indent="0">
              <a:buNone/>
            </a:pPr>
            <a:r>
              <a:rPr lang="en-US" sz="4400" dirty="0"/>
              <a:t>Who is the author of the mystery novel </a:t>
            </a:r>
            <a:r>
              <a:rPr lang="en-US" sz="4400" i="1" dirty="0"/>
              <a:t>Who Could it be at This Hour?</a:t>
            </a:r>
            <a:endParaRPr lang="en-HK" sz="4400" dirty="0"/>
          </a:p>
          <a:p>
            <a:pPr marL="0" indent="0">
              <a:buNone/>
            </a:pPr>
            <a:r>
              <a:rPr lang="en-US" sz="4400" i="1" dirty="0"/>
              <a:t> </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4959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5</a:t>
            </a:r>
          </a:p>
          <a:p>
            <a:pPr marL="0" indent="0">
              <a:buNone/>
            </a:pPr>
            <a:r>
              <a:rPr lang="en-US" sz="4400" dirty="0"/>
              <a:t>In </a:t>
            </a:r>
            <a:r>
              <a:rPr lang="en-US" sz="4400" i="1" dirty="0"/>
              <a:t>I’d Tell You I Love You, But Then I’d Have to Kill You</a:t>
            </a:r>
            <a:r>
              <a:rPr lang="en-US" sz="4400" dirty="0"/>
              <a:t> by Ally Carter, what subject does </a:t>
            </a:r>
            <a:r>
              <a:rPr lang="en-US" sz="4400" dirty="0" smtClean="0"/>
              <a:t>Cammie’s </a:t>
            </a:r>
            <a:r>
              <a:rPr lang="en-US" sz="4400" dirty="0"/>
              <a:t>new teacher, Mr. Solomon, teach?</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6739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6</a:t>
            </a:r>
          </a:p>
          <a:p>
            <a:pPr marL="0" indent="0">
              <a:buNone/>
            </a:pPr>
            <a:r>
              <a:rPr lang="en-US" sz="4400" dirty="0"/>
              <a:t>To which time period do Sera, </a:t>
            </a:r>
            <a:r>
              <a:rPr lang="en-US" sz="4400" dirty="0" err="1"/>
              <a:t>Dak</a:t>
            </a:r>
            <a:r>
              <a:rPr lang="en-US" sz="4400" dirty="0"/>
              <a:t>, and </a:t>
            </a:r>
            <a:r>
              <a:rPr lang="en-US" sz="4400" dirty="0" err="1"/>
              <a:t>Riq</a:t>
            </a:r>
            <a:r>
              <a:rPr lang="en-US" sz="4400" dirty="0"/>
              <a:t> travel in </a:t>
            </a:r>
            <a:r>
              <a:rPr lang="en-US" sz="4400" i="1" dirty="0"/>
              <a:t>Behind Enemy Lines, </a:t>
            </a:r>
            <a:r>
              <a:rPr lang="en-US" sz="4400" dirty="0"/>
              <a:t>written by</a:t>
            </a:r>
            <a:r>
              <a:rPr lang="en-US" sz="4400" i="1" dirty="0"/>
              <a:t> </a:t>
            </a:r>
            <a:r>
              <a:rPr lang="en-US" sz="4400" dirty="0"/>
              <a:t>Jennifer A. Nielsen?</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9039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7</a:t>
            </a:r>
          </a:p>
          <a:p>
            <a:pPr marL="0" indent="0">
              <a:buNone/>
            </a:pPr>
            <a:r>
              <a:rPr lang="en-US" sz="4400" dirty="0" smtClean="0"/>
              <a:t>Which sport does Lord </a:t>
            </a:r>
            <a:r>
              <a:rPr lang="en-US" sz="4400" dirty="0" err="1" smtClean="0"/>
              <a:t>Hellbore</a:t>
            </a:r>
            <a:r>
              <a:rPr lang="en-US" sz="4400" dirty="0" smtClean="0"/>
              <a:t> admit he </a:t>
            </a:r>
            <a:r>
              <a:rPr lang="en-US" sz="4400" dirty="0"/>
              <a:t>doesn't play, in </a:t>
            </a:r>
            <a:r>
              <a:rPr lang="en-US" sz="4400" i="1" dirty="0" err="1"/>
              <a:t>SilverFin</a:t>
            </a:r>
            <a:r>
              <a:rPr lang="en-US" sz="4400" dirty="0"/>
              <a:t> by Charlie </a:t>
            </a:r>
            <a:r>
              <a:rPr lang="en-US" sz="4400" dirty="0" err="1"/>
              <a:t>Higson</a:t>
            </a:r>
            <a:r>
              <a:rPr lang="en-US" sz="4400" dirty="0" smtClean="0"/>
              <a:t>?</a:t>
            </a:r>
            <a:r>
              <a:rPr lang="en-HK" sz="4400" dirty="0" smtClean="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0713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8</a:t>
            </a:r>
          </a:p>
          <a:p>
            <a:pPr marL="0" indent="0">
              <a:buNone/>
            </a:pPr>
            <a:r>
              <a:rPr lang="en-US" sz="4400" dirty="0"/>
              <a:t>What was Sam </a:t>
            </a:r>
            <a:r>
              <a:rPr lang="en-US" sz="4400" dirty="0" err="1"/>
              <a:t>Westing's</a:t>
            </a:r>
            <a:r>
              <a:rPr lang="en-US" sz="4400" dirty="0"/>
              <a:t> favorite chess strategy in </a:t>
            </a:r>
            <a:r>
              <a:rPr lang="en-US" sz="4400" i="1" dirty="0"/>
              <a:t>The </a:t>
            </a:r>
            <a:r>
              <a:rPr lang="en-US" sz="4400" i="1" dirty="0" err="1"/>
              <a:t>Westing</a:t>
            </a:r>
            <a:r>
              <a:rPr lang="en-US" sz="4400" i="1" dirty="0"/>
              <a:t> Game</a:t>
            </a:r>
            <a:r>
              <a:rPr lang="en-US" sz="4400" dirty="0"/>
              <a:t> by Ellen </a:t>
            </a:r>
            <a:r>
              <a:rPr lang="en-US" sz="4400" dirty="0" err="1"/>
              <a:t>Raskin</a:t>
            </a:r>
            <a:r>
              <a:rPr lang="en-US" sz="4400" dirty="0"/>
              <a:t>?</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4403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2</a:t>
            </a:r>
          </a:p>
          <a:p>
            <a:pPr marL="0" indent="0">
              <a:buNone/>
            </a:pPr>
            <a:r>
              <a:rPr lang="en-US" sz="4400" dirty="0"/>
              <a:t>In </a:t>
            </a:r>
            <a:r>
              <a:rPr lang="en-US" sz="4400" i="1" dirty="0"/>
              <a:t>How to Train your Dragon</a:t>
            </a:r>
            <a:r>
              <a:rPr lang="en-US" sz="4400" dirty="0"/>
              <a:t> Hiccup got himself a dragon.  It is VERY small and it has no teeth, but it’s a dragon, and it’s his.  Now, the hard part begins: training the dragon!  What is the name of the dragon?</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124009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9</a:t>
            </a:r>
          </a:p>
          <a:p>
            <a:pPr marL="0" indent="0">
              <a:buNone/>
            </a:pPr>
            <a:r>
              <a:rPr lang="en-US" sz="4400" dirty="0"/>
              <a:t>In </a:t>
            </a:r>
            <a:r>
              <a:rPr lang="en-US" sz="4400" i="1" dirty="0"/>
              <a:t>Three Times Lucky</a:t>
            </a:r>
            <a:r>
              <a:rPr lang="en-US" sz="4400" dirty="0"/>
              <a:t> by </a:t>
            </a:r>
            <a:r>
              <a:rPr lang="en-US" sz="4400" dirty="0" err="1"/>
              <a:t>Shiela</a:t>
            </a:r>
            <a:r>
              <a:rPr lang="en-US" sz="4400" dirty="0"/>
              <a:t> </a:t>
            </a:r>
            <a:r>
              <a:rPr lang="en-US" sz="4400" dirty="0" err="1"/>
              <a:t>Turnage</a:t>
            </a:r>
            <a:r>
              <a:rPr lang="en-US" sz="4400" dirty="0"/>
              <a:t>, who kidnaps Miss Lana and the Colonel?</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5785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alibri" charset="0"/>
                <a:ea typeface="Calibri" charset="0"/>
                <a:cs typeface="Calibri" charset="0"/>
              </a:rPr>
              <a:t>Whodunnit</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a:t>In which novel by Trenton Lee Stewart, are four children sent to investigate the Learning Institute for the Very Enlightened?</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5578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8367850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2</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dirty="0" smtClean="0"/>
          </a:p>
          <a:p>
            <a:pPr marL="0" indent="0" algn="ctr">
              <a:buNone/>
            </a:pPr>
            <a:r>
              <a:rPr lang="en-US" sz="9600" dirty="0" smtClean="0"/>
              <a:t>5. Books 2 Movies</a:t>
            </a:r>
            <a:endParaRPr lang="en-US" sz="9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239266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1</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328212" y="1825624"/>
            <a:ext cx="11025588" cy="4715689"/>
          </a:xfrm>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737698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What is the boy’s name? (2 </a:t>
            </a:r>
            <a:r>
              <a:rPr lang="en-US" sz="4400" dirty="0" err="1"/>
              <a:t>pts</a:t>
            </a:r>
            <a:r>
              <a:rPr lang="en-US" sz="4400" dirty="0" smtClean="0"/>
              <a:t>)</a:t>
            </a:r>
            <a:endParaRPr lang="en-US" sz="4400" dirty="0"/>
          </a:p>
          <a:p>
            <a:pPr marL="0" indent="0">
              <a:buNone/>
            </a:pPr>
            <a:endParaRPr lang="en-US" sz="4400" dirty="0"/>
          </a:p>
          <a:p>
            <a:pPr marL="0" indent="0">
              <a:buNone/>
            </a:pPr>
            <a:r>
              <a:rPr lang="en-US" sz="4400" dirty="0"/>
              <a:t>Name the author of the book the movie is based on. </a:t>
            </a:r>
            <a:r>
              <a:rPr lang="en-US" sz="4400" dirty="0" smtClean="0"/>
              <a:t>(2 </a:t>
            </a:r>
            <a:r>
              <a:rPr lang="en-US" sz="4400" dirty="0" err="1"/>
              <a:t>pts</a:t>
            </a:r>
            <a:r>
              <a:rPr lang="en-US" sz="4400" dirty="0"/>
              <a:t>)</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2444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2</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35679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2</a:t>
            </a:r>
          </a:p>
          <a:p>
            <a:pPr marL="0" indent="0">
              <a:buNone/>
            </a:pPr>
            <a:r>
              <a:rPr lang="en-US" sz="4400" dirty="0"/>
              <a:t>In the book, who is being accused of stealing the Queen’s tarts?</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1791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3</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862424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840382" y="1825625"/>
            <a:ext cx="10515600" cy="4351338"/>
          </a:xfrm>
        </p:spPr>
        <p:txBody>
          <a:bodyPr>
            <a:normAutofit/>
          </a:bodyPr>
          <a:lstStyle/>
          <a:p>
            <a:pPr marL="0" indent="0">
              <a:buNone/>
            </a:pPr>
            <a:r>
              <a:rPr lang="en-US" sz="4400" b="1" dirty="0" smtClean="0"/>
              <a:t>Question 3</a:t>
            </a:r>
          </a:p>
          <a:p>
            <a:pPr marL="0" indent="0">
              <a:buNone/>
            </a:pPr>
            <a:r>
              <a:rPr lang="en-US" sz="4400" dirty="0" smtClean="0"/>
              <a:t>Name the title of the book the movie is based on.</a:t>
            </a:r>
            <a:endParaRPr lang="en-US" sz="44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6106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3</a:t>
            </a:r>
          </a:p>
          <a:p>
            <a:pPr marL="0" indent="0">
              <a:buNone/>
            </a:pPr>
            <a:r>
              <a:rPr lang="en-US" sz="4400" dirty="0"/>
              <a:t>In Grace Lin's book </a:t>
            </a:r>
            <a:r>
              <a:rPr lang="en-US" sz="4400" i="1" dirty="0"/>
              <a:t>Where the Mountain Meets the Moon</a:t>
            </a:r>
            <a:r>
              <a:rPr lang="en-US" sz="4400" dirty="0"/>
              <a:t> what is the first animal or creature that </a:t>
            </a:r>
            <a:r>
              <a:rPr lang="en-US" sz="4400" dirty="0" err="1"/>
              <a:t>Minli</a:t>
            </a:r>
            <a:r>
              <a:rPr lang="en-US" sz="4400" dirty="0"/>
              <a:t> hears talking to her? </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55082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4</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a:p>
            <a:pPr marL="0" indent="0" algn="ctr">
              <a:buNone/>
            </a:pPr>
            <a:endParaRPr lang="en-US" sz="7200" b="1" dirty="0" smtClean="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365169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4 </a:t>
            </a:r>
            <a:endParaRPr lang="en-US" sz="4400" dirty="0" smtClean="0"/>
          </a:p>
          <a:p>
            <a:pPr marL="0" indent="0">
              <a:buNone/>
            </a:pPr>
            <a:r>
              <a:rPr lang="en-US" sz="4400" dirty="0" smtClean="0"/>
              <a:t>Where is the train heading to</a:t>
            </a:r>
            <a:r>
              <a:rPr lang="en-US" sz="4400" dirty="0"/>
              <a:t>? (2 </a:t>
            </a:r>
            <a:r>
              <a:rPr lang="en-US" sz="4400" dirty="0" err="1"/>
              <a:t>pts</a:t>
            </a:r>
            <a:r>
              <a:rPr lang="en-US" sz="4400" dirty="0" smtClean="0"/>
              <a:t>)</a:t>
            </a:r>
          </a:p>
          <a:p>
            <a:pPr marL="0" indent="0">
              <a:buNone/>
            </a:pPr>
            <a:endParaRPr lang="en-US" sz="4400" dirty="0"/>
          </a:p>
          <a:p>
            <a:pPr marL="0" indent="0">
              <a:buNone/>
            </a:pPr>
            <a:r>
              <a:rPr lang="en-US" sz="4400" dirty="0" smtClean="0"/>
              <a:t>Name the title of the book the movie is based on</a:t>
            </a:r>
            <a:r>
              <a:rPr lang="en-US" sz="4400" dirty="0"/>
              <a:t>. (2 </a:t>
            </a:r>
            <a:r>
              <a:rPr lang="en-US" sz="4400" dirty="0" err="1"/>
              <a:t>pts</a:t>
            </a:r>
            <a:r>
              <a:rPr lang="en-US" sz="4400" dirty="0"/>
              <a:t>)</a:t>
            </a:r>
          </a:p>
          <a:p>
            <a:pPr marL="0" indent="0">
              <a:buNone/>
            </a:pPr>
            <a:endParaRPr lang="en-US" sz="4400" dirty="0" smtClean="0"/>
          </a:p>
          <a:p>
            <a:pPr marL="0" indent="0">
              <a:buNone/>
            </a:pPr>
            <a:endParaRPr lang="en-US" sz="4400" dirty="0"/>
          </a:p>
          <a:p>
            <a:pPr marL="0" indent="0">
              <a:buNone/>
            </a:pPr>
            <a:endParaRPr lang="en-US" sz="4400"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7423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5</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502016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5</a:t>
            </a:r>
          </a:p>
          <a:p>
            <a:pPr marL="0" indent="0">
              <a:buNone/>
            </a:pPr>
            <a:r>
              <a:rPr lang="en-US" sz="4400" dirty="0" smtClean="0"/>
              <a:t>Name the series the movie is based on.</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412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6</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6291280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6 </a:t>
            </a:r>
          </a:p>
          <a:p>
            <a:pPr marL="0" indent="0">
              <a:buNone/>
            </a:pPr>
            <a:r>
              <a:rPr lang="en-US" sz="4400" dirty="0" smtClean="0"/>
              <a:t>Name the title of the book the movie is based on</a:t>
            </a:r>
            <a:r>
              <a:rPr lang="en-US" sz="4400" dirty="0"/>
              <a:t>. (2 </a:t>
            </a:r>
            <a:r>
              <a:rPr lang="en-US" sz="4400" dirty="0" err="1"/>
              <a:t>pts</a:t>
            </a:r>
            <a:r>
              <a:rPr lang="en-US" sz="4400" dirty="0" smtClean="0"/>
              <a:t>)</a:t>
            </a:r>
          </a:p>
          <a:p>
            <a:pPr marL="0" indent="0">
              <a:buNone/>
            </a:pPr>
            <a:endParaRPr lang="en-US" sz="4400" dirty="0"/>
          </a:p>
          <a:p>
            <a:pPr marL="0" indent="0">
              <a:buNone/>
            </a:pPr>
            <a:r>
              <a:rPr lang="en-US" sz="4400" dirty="0" smtClean="0"/>
              <a:t>What is the name of the older girl</a:t>
            </a:r>
            <a:r>
              <a:rPr lang="en-US" sz="4400" dirty="0"/>
              <a:t>? (2 </a:t>
            </a:r>
            <a:r>
              <a:rPr lang="en-US" sz="4400" dirty="0" err="1"/>
              <a:t>pts</a:t>
            </a:r>
            <a:r>
              <a:rPr lang="en-US" sz="4400" dirty="0"/>
              <a:t>)</a:t>
            </a:r>
          </a:p>
          <a:p>
            <a:pPr marL="0" indent="0">
              <a:buNone/>
            </a:pPr>
            <a:endParaRPr lang="en-US" sz="4400"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80460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7</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876532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7 </a:t>
            </a:r>
          </a:p>
          <a:p>
            <a:pPr marL="0" indent="0">
              <a:buNone/>
            </a:pPr>
            <a:r>
              <a:rPr lang="en-US" sz="4400" dirty="0" smtClean="0"/>
              <a:t>Name the young lady who plays cello in the movie</a:t>
            </a:r>
            <a:r>
              <a:rPr lang="en-US" sz="4400" dirty="0"/>
              <a:t>. (2 </a:t>
            </a:r>
            <a:r>
              <a:rPr lang="en-US" sz="4400" dirty="0" err="1"/>
              <a:t>pts</a:t>
            </a:r>
            <a:r>
              <a:rPr lang="en-US" sz="4400" dirty="0" smtClean="0"/>
              <a:t>)</a:t>
            </a:r>
          </a:p>
          <a:p>
            <a:pPr marL="0" indent="0">
              <a:buNone/>
            </a:pPr>
            <a:endParaRPr lang="en-US" sz="4400" dirty="0"/>
          </a:p>
          <a:p>
            <a:pPr marL="0" indent="0">
              <a:buNone/>
            </a:pPr>
            <a:r>
              <a:rPr lang="en-US" sz="4400" dirty="0" smtClean="0"/>
              <a:t>Name the title of the book the movie is based on</a:t>
            </a:r>
            <a:r>
              <a:rPr lang="en-US" sz="4400" dirty="0"/>
              <a:t>? (2 </a:t>
            </a:r>
            <a:r>
              <a:rPr lang="en-US" sz="4400" dirty="0" err="1"/>
              <a:t>pts</a:t>
            </a:r>
            <a:r>
              <a:rPr lang="en-US" sz="4400" dirty="0"/>
              <a:t>)</a:t>
            </a:r>
          </a:p>
          <a:p>
            <a:pPr marL="0" indent="0">
              <a:buNone/>
            </a:pPr>
            <a:endParaRPr lang="en-US" sz="4400"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4320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8</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a:p>
            <a:pPr marL="0" indent="0" algn="ctr">
              <a:buNone/>
            </a:pPr>
            <a:endParaRPr lang="en-US" sz="7200" b="1" dirty="0" smtClean="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744231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8</a:t>
            </a:r>
          </a:p>
          <a:p>
            <a:pPr marL="0" indent="0">
              <a:buNone/>
            </a:pPr>
            <a:r>
              <a:rPr lang="en-US" sz="4400" dirty="0" smtClean="0"/>
              <a:t>Name the title of the book the movie is based on.</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3829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762000" y="1778733"/>
            <a:ext cx="10515600" cy="4351338"/>
          </a:xfrm>
        </p:spPr>
        <p:txBody>
          <a:bodyPr/>
          <a:lstStyle/>
          <a:p>
            <a:pPr marL="0" indent="0">
              <a:buNone/>
            </a:pPr>
            <a:r>
              <a:rPr lang="en-US" sz="4400" b="1" dirty="0" smtClean="0"/>
              <a:t>Question 4</a:t>
            </a:r>
          </a:p>
          <a:p>
            <a:pPr marL="0" indent="0">
              <a:buNone/>
            </a:pPr>
            <a:r>
              <a:rPr lang="en-US" sz="4400" dirty="0"/>
              <a:t>In </a:t>
            </a:r>
            <a:r>
              <a:rPr lang="en-US" sz="4400" i="1" dirty="0"/>
              <a:t>Amulet</a:t>
            </a:r>
            <a:r>
              <a:rPr lang="en-US" sz="4400" dirty="0"/>
              <a:t> by </a:t>
            </a:r>
            <a:r>
              <a:rPr lang="en-US" sz="4400" dirty="0" err="1"/>
              <a:t>Kazu</a:t>
            </a:r>
            <a:r>
              <a:rPr lang="en-US" sz="4400" dirty="0"/>
              <a:t> </a:t>
            </a:r>
            <a:r>
              <a:rPr lang="en-US" sz="4400" dirty="0" err="1"/>
              <a:t>Kibuiski</a:t>
            </a:r>
            <a:r>
              <a:rPr lang="en-US" sz="4400" dirty="0"/>
              <a:t>, Emily and </a:t>
            </a:r>
            <a:r>
              <a:rPr lang="en-US" sz="4400" dirty="0" err="1"/>
              <a:t>Nevin</a:t>
            </a:r>
            <a:r>
              <a:rPr lang="en-US" sz="4400" dirty="0"/>
              <a:t> get swept into another world in their chase to find their mother.  Emily learns that she is a special person with powers.  What is her title?</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99148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9</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2011512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9 </a:t>
            </a:r>
          </a:p>
          <a:p>
            <a:pPr marL="0" indent="0">
              <a:buNone/>
            </a:pPr>
            <a:r>
              <a:rPr lang="en-US" sz="4400" dirty="0" smtClean="0"/>
              <a:t>What is the teacher’s name</a:t>
            </a:r>
            <a:r>
              <a:rPr lang="en-US" sz="4400" dirty="0"/>
              <a:t>? (2 </a:t>
            </a:r>
            <a:r>
              <a:rPr lang="en-US" sz="4400" dirty="0" err="1"/>
              <a:t>pts</a:t>
            </a:r>
            <a:r>
              <a:rPr lang="en-US" sz="4400" dirty="0" smtClean="0"/>
              <a:t>)</a:t>
            </a:r>
          </a:p>
          <a:p>
            <a:pPr marL="0" indent="0">
              <a:buNone/>
            </a:pPr>
            <a:endParaRPr lang="en-US" sz="4400" dirty="0"/>
          </a:p>
          <a:p>
            <a:pPr marL="0" indent="0">
              <a:buNone/>
            </a:pPr>
            <a:r>
              <a:rPr lang="en-US" sz="4400" dirty="0" smtClean="0"/>
              <a:t>What is the name of the young girl with a red ribbon on her head</a:t>
            </a:r>
            <a:r>
              <a:rPr lang="en-US" sz="4400" dirty="0"/>
              <a:t>? (2 </a:t>
            </a:r>
            <a:r>
              <a:rPr lang="en-US" sz="4400" dirty="0" err="1"/>
              <a:t>pts</a:t>
            </a:r>
            <a:r>
              <a:rPr lang="en-US" sz="4400" dirty="0"/>
              <a:t>)</a:t>
            </a:r>
          </a:p>
          <a:p>
            <a:pPr marL="0" indent="0">
              <a:buNone/>
            </a:pPr>
            <a:endParaRPr lang="en-US" sz="4400"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0600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 – clip 10</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a:p>
            <a:pPr marL="0" indent="0" algn="ctr">
              <a:buNone/>
            </a:pPr>
            <a:r>
              <a:rPr lang="en-US" sz="7200" b="1" dirty="0" smtClean="0"/>
              <a:t>Clip 10</a:t>
            </a:r>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6213585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Books 2 Movies</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10</a:t>
            </a:r>
          </a:p>
          <a:p>
            <a:pPr marL="0" indent="0">
              <a:buNone/>
            </a:pPr>
            <a:r>
              <a:rPr lang="en-US" sz="4400" dirty="0" smtClean="0"/>
              <a:t>Name the title of the book the movie is based on.</a:t>
            </a:r>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2164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   Books 2 Movies – audience question</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869291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   Books 2 Movies – audience question</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838200" y="1996853"/>
            <a:ext cx="10515600" cy="4351338"/>
          </a:xfrm>
        </p:spPr>
        <p:txBody>
          <a:bodyPr>
            <a:normAutofit/>
          </a:bodyPr>
          <a:lstStyle/>
          <a:p>
            <a:pPr marL="0" indent="0">
              <a:buNone/>
            </a:pPr>
            <a:r>
              <a:rPr lang="en-US" sz="4400" dirty="0" smtClean="0"/>
              <a:t>Name the title of the book the movie is based on.</a:t>
            </a:r>
          </a:p>
          <a:p>
            <a:pPr marL="0" indent="0">
              <a:buNone/>
            </a:pPr>
            <a:endParaRPr lang="en-US" sz="4400" b="1" dirty="0"/>
          </a:p>
          <a:p>
            <a:pPr marL="0" indent="0">
              <a:buNone/>
            </a:pPr>
            <a:r>
              <a:rPr lang="en-US" sz="4400" dirty="0" smtClean="0"/>
              <a:t>Who is the author of the book?</a:t>
            </a:r>
            <a:endParaRPr lang="en-US" sz="4400"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06321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   Books 2 Movies – audience question</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400" b="1" dirty="0" smtClean="0"/>
          </a:p>
          <a:p>
            <a:pPr marL="0" indent="0" algn="ctr">
              <a:buNone/>
            </a:pPr>
            <a:endParaRPr lang="en-US" sz="4400" b="1"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3450096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ea typeface="Calibri" charset="0"/>
                <a:cs typeface="Calibri" charset="0"/>
              </a:rPr>
              <a:t>   Books 2 Movies – audience question</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838200" y="1982584"/>
            <a:ext cx="10515600" cy="4351338"/>
          </a:xfrm>
        </p:spPr>
        <p:txBody>
          <a:bodyPr>
            <a:normAutofit/>
          </a:bodyPr>
          <a:lstStyle/>
          <a:p>
            <a:pPr marL="0" indent="0">
              <a:buNone/>
            </a:pPr>
            <a:r>
              <a:rPr lang="en-US" sz="4400" dirty="0" smtClean="0"/>
              <a:t>Name the title of the book the movie is based on</a:t>
            </a:r>
          </a:p>
          <a:p>
            <a:pPr marL="0" indent="0">
              <a:buNone/>
            </a:pPr>
            <a:endParaRPr lang="en-US" sz="4400" dirty="0"/>
          </a:p>
        </p:txBody>
      </p:sp>
      <p:pic>
        <p:nvPicPr>
          <p:cNvPr id="5" name="Picture 4"/>
          <p:cNvPicPr>
            <a:picLocks noChangeAspect="1"/>
          </p:cNvPicPr>
          <p:nvPr/>
        </p:nvPicPr>
        <p:blipFill>
          <a:blip r:embed="rId3"/>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86538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2</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lgn="ctr">
              <a:buNone/>
            </a:pPr>
            <a:endParaRPr lang="en-US" sz="4800" dirty="0" smtClean="0"/>
          </a:p>
          <a:p>
            <a:pPr marL="0" indent="0" algn="ctr">
              <a:buNone/>
            </a:pPr>
            <a:r>
              <a:rPr lang="en-US" sz="9600" dirty="0" smtClean="0"/>
              <a:t>6. Made of Metal</a:t>
            </a:r>
            <a:endParaRPr lang="en-US" sz="9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4298926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a:t>In the novel </a:t>
            </a:r>
            <a:r>
              <a:rPr lang="en-US" sz="4400" i="1" dirty="0"/>
              <a:t>Aftershock </a:t>
            </a:r>
            <a:r>
              <a:rPr lang="en-US" sz="4400" dirty="0"/>
              <a:t>written by Mark Walden</a:t>
            </a:r>
            <a:r>
              <a:rPr lang="en-US" sz="4400" i="1" dirty="0"/>
              <a:t>, </a:t>
            </a:r>
            <a:r>
              <a:rPr lang="en-US" sz="4400" dirty="0"/>
              <a:t>where does The Hunt take place?</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31269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lstStyle/>
          <a:p>
            <a:pPr marL="0" indent="0">
              <a:buNone/>
            </a:pPr>
            <a:r>
              <a:rPr lang="en-US" sz="4400" b="1" dirty="0" smtClean="0"/>
              <a:t>Question 5</a:t>
            </a:r>
          </a:p>
          <a:p>
            <a:pPr marL="0" indent="0">
              <a:buNone/>
            </a:pPr>
            <a:r>
              <a:rPr lang="en-US" sz="4400" dirty="0"/>
              <a:t>In </a:t>
            </a:r>
            <a:r>
              <a:rPr lang="en-US" sz="4400" i="1" dirty="0"/>
              <a:t>The </a:t>
            </a:r>
            <a:r>
              <a:rPr lang="en-US" sz="4400" i="1" dirty="0" err="1"/>
              <a:t>Alchemyst</a:t>
            </a:r>
            <a:r>
              <a:rPr lang="en-US" sz="4400" dirty="0"/>
              <a:t>, we meet Nicholas and </a:t>
            </a:r>
            <a:r>
              <a:rPr lang="en-US" sz="4400" dirty="0" err="1"/>
              <a:t>Perenelle</a:t>
            </a:r>
            <a:r>
              <a:rPr lang="en-US" sz="4400" dirty="0"/>
              <a:t> </a:t>
            </a:r>
            <a:r>
              <a:rPr lang="en-US" sz="4400" dirty="0" err="1"/>
              <a:t>Flamel</a:t>
            </a:r>
            <a:r>
              <a:rPr lang="en-US" sz="4400" dirty="0"/>
              <a:t>, Josh and Sophie. We also meet Dr. John Dee who steals an important book. What is it that he steals? </a:t>
            </a:r>
            <a:endParaRPr lang="en-US" sz="4400" b="1" dirty="0" smtClean="0"/>
          </a:p>
        </p:txBody>
      </p:sp>
      <p:pic>
        <p:nvPicPr>
          <p:cNvPr id="6" name="Picture 5"/>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50334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2</a:t>
            </a:r>
          </a:p>
          <a:p>
            <a:pPr marL="0" indent="0">
              <a:buNone/>
            </a:pPr>
            <a:r>
              <a:rPr lang="en-US" sz="4400" dirty="0"/>
              <a:t>Name the human-alien hybrid created by </a:t>
            </a:r>
            <a:r>
              <a:rPr lang="en-US" sz="4400" dirty="0" err="1"/>
              <a:t>UniCorp</a:t>
            </a:r>
            <a:r>
              <a:rPr lang="en-US" sz="4400" dirty="0"/>
              <a:t>, who can’t speak but can read Rosalinda’s mind by touch in Anna Sheehan’s book</a:t>
            </a:r>
            <a:r>
              <a:rPr lang="en-US" sz="4400" i="1" dirty="0"/>
              <a:t>, A Long, Long Sleep</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78954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3</a:t>
            </a:r>
          </a:p>
          <a:p>
            <a:pPr marL="0" indent="0">
              <a:buNone/>
            </a:pPr>
            <a:r>
              <a:rPr lang="en-US" sz="4400" dirty="0"/>
              <a:t>What peaceful territory does Bobby discover in the novel </a:t>
            </a:r>
            <a:r>
              <a:rPr lang="en-US" sz="4400" i="1" dirty="0"/>
              <a:t>The Reality Bug, </a:t>
            </a:r>
            <a:r>
              <a:rPr lang="en-US" sz="4400" dirty="0"/>
              <a:t>written by </a:t>
            </a:r>
            <a:r>
              <a:rPr lang="en-HK" sz="4400" dirty="0"/>
              <a:t>D. J. </a:t>
            </a:r>
            <a:r>
              <a:rPr lang="en-HK" sz="4400" dirty="0" err="1"/>
              <a:t>MacHale</a:t>
            </a:r>
            <a:r>
              <a:rPr lang="en-US" sz="4400" dirty="0"/>
              <a:t>?</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2797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4</a:t>
            </a:r>
          </a:p>
          <a:p>
            <a:pPr marL="0" indent="0">
              <a:buNone/>
            </a:pPr>
            <a:r>
              <a:rPr lang="en-US" sz="4400" dirty="0"/>
              <a:t>Trapped in a virtual reality game, </a:t>
            </a:r>
            <a:r>
              <a:rPr lang="en-US" sz="4400" dirty="0" err="1"/>
              <a:t>Giannine</a:t>
            </a:r>
            <a:r>
              <a:rPr lang="en-US" sz="4400" dirty="0"/>
              <a:t> must find treasure, solve riddles, defeat a dragon, and face other challenges in order to survive in the game and in real life. In which game did </a:t>
            </a:r>
            <a:r>
              <a:rPr lang="en-US" sz="4400" dirty="0" err="1"/>
              <a:t>Giannie</a:t>
            </a:r>
            <a:r>
              <a:rPr lang="en-US" sz="4400" dirty="0"/>
              <a:t> get trapped?</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0898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5</a:t>
            </a:r>
          </a:p>
          <a:p>
            <a:pPr marL="0" indent="0">
              <a:buNone/>
            </a:pPr>
            <a:r>
              <a:rPr lang="en-US" sz="4400" dirty="0"/>
              <a:t>In the novel </a:t>
            </a:r>
            <a:r>
              <a:rPr lang="en-US" sz="4400" i="1" dirty="0"/>
              <a:t>Only You Can Save Mankind </a:t>
            </a:r>
            <a:r>
              <a:rPr lang="en-US" sz="4400" dirty="0"/>
              <a:t>by </a:t>
            </a:r>
            <a:r>
              <a:rPr lang="en-HK" sz="4400" dirty="0"/>
              <a:t>Terry Pratchett</a:t>
            </a:r>
            <a:r>
              <a:rPr lang="en-US" sz="4400" dirty="0"/>
              <a:t>, who gives Johnny the video game?</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1620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a:bodyPr>
          <a:lstStyle/>
          <a:p>
            <a:pPr marL="0" indent="0">
              <a:buNone/>
            </a:pPr>
            <a:r>
              <a:rPr lang="en-US" sz="4400" b="1" dirty="0" smtClean="0"/>
              <a:t>Question 6</a:t>
            </a:r>
          </a:p>
          <a:p>
            <a:pPr marL="0" indent="0">
              <a:buNone/>
            </a:pPr>
            <a:r>
              <a:rPr lang="en-US" sz="4400" i="1" dirty="0"/>
              <a:t>Bunker 10</a:t>
            </a:r>
            <a:r>
              <a:rPr lang="en-US" sz="4400" dirty="0"/>
              <a:t> depicts the last 24 hours of seven genius children confined in a high-security military installation along with 185 adults before the military base exploded. Among the adults, there is a woman who code-named herself Madrid. What’s Madrid’s real identity?</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791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7</a:t>
            </a:r>
          </a:p>
          <a:p>
            <a:pPr marL="0" indent="0">
              <a:buNone/>
            </a:pPr>
            <a:r>
              <a:rPr lang="en-HK" sz="4400" dirty="0"/>
              <a:t>The novel </a:t>
            </a:r>
            <a:r>
              <a:rPr lang="en-HK" sz="4400" i="1" dirty="0"/>
              <a:t>Cinder </a:t>
            </a:r>
            <a:r>
              <a:rPr lang="en-HK" sz="4400" dirty="0"/>
              <a:t>is based on the classic fairy tale Cinderella. Where is the novel </a:t>
            </a:r>
            <a:r>
              <a:rPr lang="en-HK" sz="4400" i="1" dirty="0"/>
              <a:t>Cinder</a:t>
            </a:r>
            <a:r>
              <a:rPr lang="en-HK" sz="4400" dirty="0"/>
              <a:t> set?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33483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10000"/>
          </a:bodyPr>
          <a:lstStyle/>
          <a:p>
            <a:pPr marL="0" indent="0">
              <a:buNone/>
            </a:pPr>
            <a:r>
              <a:rPr lang="en-US" sz="4400" b="1" dirty="0" smtClean="0"/>
              <a:t>Question 8</a:t>
            </a:r>
          </a:p>
          <a:p>
            <a:pPr marL="0" indent="0">
              <a:buNone/>
            </a:pPr>
            <a:r>
              <a:rPr lang="en-US" sz="4400" dirty="0"/>
              <a:t>In 2051, the robot soldiers took over the world and enslaved mankind. The free humans scattered through the wilderness in Freeposts, where they live off the land, communicate via pigeon and try to avoid bot raiding parties. What are the areas under strict robot control called in </a:t>
            </a:r>
            <a:r>
              <a:rPr lang="en-US" sz="4400" i="1" dirty="0"/>
              <a:t>Revolution 19,</a:t>
            </a:r>
            <a:r>
              <a:rPr lang="en-US" sz="4400" dirty="0"/>
              <a:t> by Gregg Rosenblum?</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507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9</a:t>
            </a:r>
          </a:p>
          <a:p>
            <a:pPr marL="0" indent="0">
              <a:buNone/>
            </a:pPr>
            <a:r>
              <a:rPr lang="en-US" sz="4400" dirty="0"/>
              <a:t>In the novel </a:t>
            </a:r>
            <a:r>
              <a:rPr lang="en-US" sz="4400" i="1" dirty="0" err="1"/>
              <a:t>Illuminae</a:t>
            </a:r>
            <a:r>
              <a:rPr lang="en-US" sz="4400" i="1" dirty="0"/>
              <a:t> </a:t>
            </a:r>
            <a:r>
              <a:rPr lang="en-US" sz="4400" dirty="0"/>
              <a:t>by </a:t>
            </a:r>
            <a:r>
              <a:rPr lang="en-US" sz="4400" dirty="0" smtClean="0"/>
              <a:t>Amie </a:t>
            </a:r>
            <a:r>
              <a:rPr lang="en-US" sz="4400" dirty="0"/>
              <a:t>Kaufman &amp; Jay </a:t>
            </a:r>
            <a:r>
              <a:rPr lang="en-US" sz="4400" dirty="0" err="1"/>
              <a:t>Kristoff</a:t>
            </a:r>
            <a:r>
              <a:rPr lang="en-US" sz="4400" i="1" dirty="0"/>
              <a:t>, </a:t>
            </a:r>
            <a:r>
              <a:rPr lang="en-US" sz="4400" dirty="0"/>
              <a:t>who is </a:t>
            </a:r>
            <a:r>
              <a:rPr lang="en-US" sz="4400" dirty="0" err="1"/>
              <a:t>Kady</a:t>
            </a:r>
            <a:r>
              <a:rPr lang="en-US" sz="4400" dirty="0"/>
              <a:t> Grant’s boyfriend?</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61373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Made of Metal</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lnSpcReduction="10000"/>
          </a:bodyPr>
          <a:lstStyle/>
          <a:p>
            <a:pPr marL="0" indent="0">
              <a:buNone/>
            </a:pPr>
            <a:r>
              <a:rPr lang="en-US" sz="4400" b="1" dirty="0" smtClean="0"/>
              <a:t>Question 10</a:t>
            </a:r>
          </a:p>
          <a:p>
            <a:pPr marL="0" indent="0">
              <a:buNone/>
            </a:pPr>
            <a:r>
              <a:rPr lang="en-US" sz="4400" dirty="0"/>
              <a:t>Sammy is less than thrilled when his inventor mom insists he bring her newest invention to school: one that thinks it’s Sammy’s brother, but is actually </a:t>
            </a:r>
            <a:r>
              <a:rPr lang="en-US" sz="4400" dirty="0" err="1"/>
              <a:t>nerdier</a:t>
            </a:r>
            <a:r>
              <a:rPr lang="en-US" sz="4400" dirty="0"/>
              <a:t> than Sammy. What is the robot’s name in </a:t>
            </a:r>
            <a:r>
              <a:rPr lang="en-US" sz="4400" i="1" dirty="0"/>
              <a:t>House of Robots</a:t>
            </a:r>
            <a:r>
              <a:rPr lang="en-US" sz="4400" dirty="0"/>
              <a:t> by James Patterson?</a:t>
            </a:r>
            <a:r>
              <a:rPr lang="en-HK" sz="4400" dirty="0"/>
              <a:t> </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46972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endParaRPr lang="en-US" sz="4800" b="1" dirty="0" smtClean="0"/>
          </a:p>
          <a:p>
            <a:pPr marL="0" indent="0" algn="ctr">
              <a:buNone/>
            </a:pPr>
            <a:r>
              <a:rPr lang="en-US" sz="9600" dirty="0">
                <a:latin typeface="Calibri" charset="0"/>
                <a:ea typeface="Calibri" charset="0"/>
                <a:cs typeface="Calibri" charset="0"/>
              </a:rPr>
              <a:t>Audience question</a:t>
            </a:r>
            <a:endParaRPr lang="en-US" sz="9600" b="1" dirty="0"/>
          </a:p>
          <a:p>
            <a:pPr marL="0" indent="0">
              <a:buNone/>
            </a:pPr>
            <a:endParaRPr lang="en-US" sz="7200" b="1" dirty="0" smtClean="0"/>
          </a:p>
        </p:txBody>
      </p:sp>
      <p:pic>
        <p:nvPicPr>
          <p:cNvPr id="5" name="Picture 4"/>
          <p:cNvPicPr>
            <a:picLocks noChangeAspect="1"/>
          </p:cNvPicPr>
          <p:nvPr/>
        </p:nvPicPr>
        <p:blipFill>
          <a:blip r:embed="rId2"/>
          <a:stretch>
            <a:fillRect/>
          </a:stretch>
        </p:blipFill>
        <p:spPr>
          <a:xfrm>
            <a:off x="9969592" y="365125"/>
            <a:ext cx="1384208" cy="1548000"/>
          </a:xfrm>
          <a:prstGeom prst="rect">
            <a:avLst/>
          </a:prstGeom>
        </p:spPr>
      </p:pic>
    </p:spTree>
    <p:extLst>
      <p:ext uri="{BB962C8B-B14F-4D97-AF65-F5344CB8AC3E}">
        <p14:creationId xmlns:p14="http://schemas.microsoft.com/office/powerpoint/2010/main" val="75124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96886"/>
            <a:ext cx="10515600" cy="1325563"/>
          </a:xfrm>
        </p:spPr>
        <p:txBody>
          <a:bodyPr/>
          <a:lstStyle/>
          <a:p>
            <a:pPr algn="ctr"/>
            <a:r>
              <a:rPr lang="en-US" dirty="0" smtClean="0">
                <a:latin typeface="Calibri" charset="0"/>
                <a:ea typeface="Calibri" charset="0"/>
                <a:cs typeface="Calibri" charset="0"/>
              </a:rPr>
              <a:t>Abracadabra</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fontScale="92500" lnSpcReduction="10000"/>
          </a:bodyPr>
          <a:lstStyle/>
          <a:p>
            <a:pPr marL="0" indent="0">
              <a:buNone/>
            </a:pPr>
            <a:r>
              <a:rPr lang="en-US" sz="4400" b="1" dirty="0" smtClean="0"/>
              <a:t>Question 6</a:t>
            </a:r>
          </a:p>
          <a:p>
            <a:pPr marL="0" indent="0">
              <a:buNone/>
            </a:pPr>
            <a:r>
              <a:rPr lang="en-US" sz="4400" dirty="0"/>
              <a:t>Mo (</a:t>
            </a:r>
            <a:r>
              <a:rPr lang="en-US" sz="4400" dirty="0" err="1"/>
              <a:t>Silvertongue</a:t>
            </a:r>
            <a:r>
              <a:rPr lang="en-US" sz="4400" dirty="0"/>
              <a:t>) can read people into and out of stories.  One night, by accident, he reads his wife into the story.  In Mo’s attempts to get her out, he brought out Capricorn, a dark villain, and another character who has a pet marten.  Who is this character in Cornelia </a:t>
            </a:r>
            <a:r>
              <a:rPr lang="en-US" sz="4400" dirty="0" err="1"/>
              <a:t>Funke’s</a:t>
            </a:r>
            <a:r>
              <a:rPr lang="en-US" sz="4400" dirty="0"/>
              <a:t> book </a:t>
            </a:r>
            <a:r>
              <a:rPr lang="en-US" sz="4400" i="1" dirty="0" err="1"/>
              <a:t>Inkheart</a:t>
            </a:r>
            <a:r>
              <a:rPr lang="en-US" sz="4400" dirty="0"/>
              <a:t>?</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0306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Round 2</a:t>
            </a:r>
            <a:endParaRPr lang="en-US" dirty="0">
              <a:latin typeface="Calibri" charset="0"/>
              <a:ea typeface="Calibri" charset="0"/>
              <a:cs typeface="Calibri" charset="0"/>
            </a:endParaRPr>
          </a:p>
        </p:txBody>
      </p:sp>
      <p:sp>
        <p:nvSpPr>
          <p:cNvPr id="4" name="Content Placeholder 3"/>
          <p:cNvSpPr>
            <a:spLocks noGrp="1"/>
          </p:cNvSpPr>
          <p:nvPr>
            <p:ph idx="1"/>
          </p:nvPr>
        </p:nvSpPr>
        <p:spPr>
          <a:xfrm>
            <a:off x="377989" y="1825625"/>
            <a:ext cx="11626908" cy="4351338"/>
          </a:xfrm>
        </p:spPr>
        <p:txBody>
          <a:bodyPr>
            <a:normAutofit/>
          </a:bodyPr>
          <a:lstStyle/>
          <a:p>
            <a:pPr marL="0" indent="0" algn="ctr">
              <a:buNone/>
            </a:pPr>
            <a:endParaRPr lang="en-US" sz="4800" dirty="0" smtClean="0"/>
          </a:p>
          <a:p>
            <a:pPr marL="0" indent="0" algn="ctr">
              <a:buNone/>
            </a:pPr>
            <a:r>
              <a:rPr lang="en-US" sz="8600" dirty="0" smtClean="0"/>
              <a:t>7. Alternative Storytelling</a:t>
            </a:r>
            <a:endParaRPr lang="en-US" sz="8600" dirty="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65795565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1</a:t>
            </a:r>
          </a:p>
          <a:p>
            <a:pPr marL="0" indent="0">
              <a:buNone/>
            </a:pPr>
            <a:r>
              <a:rPr lang="en-US" sz="4400" dirty="0" smtClean="0"/>
              <a:t>In </a:t>
            </a:r>
            <a:r>
              <a:rPr lang="en-US" sz="4400" dirty="0"/>
              <a:t>Jacqueline Woodson's award-winning </a:t>
            </a:r>
            <a:r>
              <a:rPr lang="en-US" sz="4400" i="1" dirty="0"/>
              <a:t>Brown Girl Dreaming</a:t>
            </a:r>
            <a:r>
              <a:rPr lang="en-US" sz="4400" dirty="0"/>
              <a:t>, what city does the author refer to when she describes, "the city of dreams and lights"?</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7948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lnSpcReduction="10000"/>
          </a:bodyPr>
          <a:lstStyle/>
          <a:p>
            <a:pPr marL="0" indent="0">
              <a:buNone/>
            </a:pPr>
            <a:r>
              <a:rPr lang="en-US" sz="4400" b="1" dirty="0" smtClean="0"/>
              <a:t>Question </a:t>
            </a:r>
            <a:r>
              <a:rPr lang="en-US" sz="4400" b="1" dirty="0"/>
              <a:t>2</a:t>
            </a:r>
            <a:endParaRPr lang="en-US" sz="4400" b="1" dirty="0" smtClean="0"/>
          </a:p>
          <a:p>
            <a:pPr marL="0" indent="0">
              <a:buNone/>
            </a:pPr>
            <a:r>
              <a:rPr lang="en-US" sz="4400" dirty="0"/>
              <a:t>Jen Bryant’s novel, </a:t>
            </a:r>
            <a:r>
              <a:rPr lang="en-US" sz="4400" i="1" dirty="0"/>
              <a:t>Pieces of Georgia</a:t>
            </a:r>
            <a:r>
              <a:rPr lang="en-US" sz="4400" dirty="0"/>
              <a:t>, falls into the Alternative Story-Telling category because it is written as a series of diary entries in which Georgia shares her experiences, thoughts, and feelings with which person?</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7140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3</a:t>
            </a:r>
            <a:endParaRPr lang="en-US" sz="4400" b="1" dirty="0" smtClean="0"/>
          </a:p>
          <a:p>
            <a:pPr marL="0" indent="0">
              <a:buNone/>
            </a:pPr>
            <a:r>
              <a:rPr lang="en-US" sz="4400" dirty="0"/>
              <a:t>In the </a:t>
            </a:r>
            <a:r>
              <a:rPr lang="en-US" sz="4400" i="1" dirty="0"/>
              <a:t>Dork Diaries</a:t>
            </a:r>
            <a:r>
              <a:rPr lang="en-US" sz="4400" dirty="0"/>
              <a:t> series, written by Rachel Renée Russell, what is Nikki's father’s profession?</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82171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4</a:t>
            </a:r>
            <a:endParaRPr lang="en-US" sz="4400" b="1" dirty="0" smtClean="0"/>
          </a:p>
          <a:p>
            <a:pPr marL="0" indent="0">
              <a:buNone/>
            </a:pPr>
            <a:r>
              <a:rPr lang="en-US" sz="4400" dirty="0"/>
              <a:t>In the book </a:t>
            </a:r>
            <a:r>
              <a:rPr lang="en-US" sz="4400" i="1" dirty="0"/>
              <a:t>Shark Girl</a:t>
            </a:r>
            <a:r>
              <a:rPr lang="en-US" sz="4400" dirty="0"/>
              <a:t>, Jane befriends a boy who also suffered the loss of a limb. What was his name and which limb did he lose?</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9333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5</a:t>
            </a:r>
            <a:endParaRPr lang="en-US" sz="4400" b="1" dirty="0" smtClean="0"/>
          </a:p>
          <a:p>
            <a:pPr marL="0" indent="0">
              <a:buNone/>
            </a:pPr>
            <a:r>
              <a:rPr lang="en-US" sz="4400" dirty="0" smtClean="0"/>
              <a:t>In </a:t>
            </a:r>
            <a:r>
              <a:rPr lang="en-US" sz="4400" dirty="0"/>
              <a:t>this book Ha and her family leave Vietnam because of war. What is the name of the book?</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46110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6</a:t>
            </a:r>
            <a:endParaRPr lang="en-US" sz="4400" b="1" dirty="0" smtClean="0"/>
          </a:p>
          <a:p>
            <a:pPr marL="0" indent="0">
              <a:buNone/>
            </a:pPr>
            <a:r>
              <a:rPr lang="en-US" sz="4400" dirty="0"/>
              <a:t>In the book </a:t>
            </a:r>
            <a:r>
              <a:rPr lang="en-US" sz="4400" i="1" dirty="0"/>
              <a:t>Red Butterfly</a:t>
            </a:r>
            <a:r>
              <a:rPr lang="en-US" sz="4400" dirty="0"/>
              <a:t>, in which Chinese city do Kara and her adopted American mother live?</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4259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7</a:t>
            </a:r>
            <a:endParaRPr lang="en-US" sz="4400" b="1" dirty="0" smtClean="0"/>
          </a:p>
          <a:p>
            <a:pPr marL="0" indent="0">
              <a:buNone/>
            </a:pPr>
            <a:r>
              <a:rPr lang="en-US" sz="4400" dirty="0"/>
              <a:t>In Katherine Applegate’s </a:t>
            </a:r>
            <a:r>
              <a:rPr lang="en-US" sz="4400" i="1" dirty="0"/>
              <a:t>Home of the Brave</a:t>
            </a:r>
            <a:r>
              <a:rPr lang="en-US" sz="4400" dirty="0"/>
              <a:t>, which war-torn region did </a:t>
            </a:r>
            <a:r>
              <a:rPr lang="en-US" sz="4400" dirty="0" err="1"/>
              <a:t>Kek</a:t>
            </a:r>
            <a:r>
              <a:rPr lang="en-US" sz="4400" dirty="0"/>
              <a:t> originate from before he resettled in Minnesota, USA?</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8394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8</a:t>
            </a:r>
            <a:endParaRPr lang="en-US" sz="4400" b="1" dirty="0" smtClean="0"/>
          </a:p>
          <a:p>
            <a:pPr marL="0" indent="0">
              <a:buNone/>
            </a:pPr>
            <a:r>
              <a:rPr lang="en-US" sz="4400" dirty="0"/>
              <a:t>In this book, written by Sharon Creech, Jack writes poems about Sky. What is the name of the book?</a:t>
            </a:r>
            <a:endParaRPr lang="en-HK" sz="4400" dirty="0"/>
          </a:p>
          <a:p>
            <a:pPr marL="0" indent="0">
              <a:buNone/>
            </a:pP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212924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Calibri" charset="0"/>
                <a:cs typeface="Calibri" charset="0"/>
              </a:rPr>
              <a:t>Alternative Storytelling</a:t>
            </a:r>
            <a:endParaRPr lang="en-US" dirty="0">
              <a:latin typeface="Calibri" charset="0"/>
              <a:ea typeface="Calibri" charset="0"/>
              <a:cs typeface="Calibri" charset="0"/>
            </a:endParaRPr>
          </a:p>
        </p:txBody>
      </p:sp>
      <p:sp>
        <p:nvSpPr>
          <p:cNvPr id="4" name="Content Placeholder 3"/>
          <p:cNvSpPr>
            <a:spLocks noGrp="1"/>
          </p:cNvSpPr>
          <p:nvPr>
            <p:ph idx="1"/>
          </p:nvPr>
        </p:nvSpPr>
        <p:spPr/>
        <p:txBody>
          <a:bodyPr>
            <a:normAutofit/>
          </a:bodyPr>
          <a:lstStyle/>
          <a:p>
            <a:pPr marL="0" indent="0">
              <a:buNone/>
            </a:pPr>
            <a:r>
              <a:rPr lang="en-US" sz="4400" b="1" dirty="0" smtClean="0"/>
              <a:t>Question </a:t>
            </a:r>
            <a:r>
              <a:rPr lang="en-US" sz="4400" b="1" dirty="0"/>
              <a:t>9</a:t>
            </a:r>
            <a:endParaRPr lang="en-US" sz="4400" b="1" dirty="0" smtClean="0"/>
          </a:p>
          <a:p>
            <a:pPr marL="0" indent="0">
              <a:buNone/>
            </a:pPr>
            <a:r>
              <a:rPr lang="en-US" sz="4400" dirty="0"/>
              <a:t>In </a:t>
            </a:r>
            <a:r>
              <a:rPr lang="en-US" sz="4400" i="1" dirty="0"/>
              <a:t>The Crossover</a:t>
            </a:r>
            <a:r>
              <a:rPr lang="en-US" sz="4400" dirty="0"/>
              <a:t> by Kwame Alexander, what is the nickname of Jordan’s girlfriend?</a:t>
            </a:r>
            <a:endParaRPr lang="en-US" sz="4400" b="1" dirty="0" smtClean="0"/>
          </a:p>
        </p:txBody>
      </p:sp>
      <p:pic>
        <p:nvPicPr>
          <p:cNvPr id="5" name="Picture 4"/>
          <p:cNvPicPr>
            <a:picLocks noChangeAspect="1"/>
          </p:cNvPicPr>
          <p:nvPr/>
        </p:nvPicPr>
        <p:blipFill>
          <a:blip r:embed="rId2"/>
          <a:stretch>
            <a:fillRect/>
          </a:stretch>
        </p:blipFill>
        <p:spPr>
          <a:xfrm>
            <a:off x="9971774" y="365125"/>
            <a:ext cx="1384208" cy="1548000"/>
          </a:xfrm>
          <a:prstGeom prst="rect">
            <a:avLst/>
          </a:prstGeom>
        </p:spPr>
      </p:pic>
    </p:spTree>
    <p:extLst>
      <p:ext uri="{BB962C8B-B14F-4D97-AF65-F5344CB8AC3E}">
        <p14:creationId xmlns:p14="http://schemas.microsoft.com/office/powerpoint/2010/main" val="117999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61FBEC22976B48A007E37303E8F45D" ma:contentTypeVersion="6" ma:contentTypeDescription="Create a new document." ma:contentTypeScope="" ma:versionID="b4d7dc622462e5a18acef6df43574c4a">
  <xsd:schema xmlns:xsd="http://www.w3.org/2001/XMLSchema" xmlns:xs="http://www.w3.org/2001/XMLSchema" xmlns:p="http://schemas.microsoft.com/office/2006/metadata/properties" xmlns:ns2="36a24657-697f-40e6-835a-b573ddea67ab" xmlns:ns3="0341381e-e9ee-429c-903a-4f7da2577b86" targetNamespace="http://schemas.microsoft.com/office/2006/metadata/properties" ma:root="true" ma:fieldsID="277a5e1cd52dc45f1e413949829a92a7" ns2:_="" ns3:_="">
    <xsd:import namespace="36a24657-697f-40e6-835a-b573ddea67ab"/>
    <xsd:import namespace="0341381e-e9ee-429c-903a-4f7da2577b86"/>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a24657-697f-40e6-835a-b573ddea67a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41381e-e9ee-429c-903a-4f7da2577b86"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552761-62C3-46AD-B212-F1124B66080D}"/>
</file>

<file path=customXml/itemProps2.xml><?xml version="1.0" encoding="utf-8"?>
<ds:datastoreItem xmlns:ds="http://schemas.openxmlformats.org/officeDocument/2006/customXml" ds:itemID="{C7669E8E-8F9F-4FA8-ABC9-4B80A5DEEAB4}"/>
</file>

<file path=customXml/itemProps3.xml><?xml version="1.0" encoding="utf-8"?>
<ds:datastoreItem xmlns:ds="http://schemas.openxmlformats.org/officeDocument/2006/customXml" ds:itemID="{9B008F46-3207-41DA-8EE6-FB10364181DA}"/>
</file>

<file path=docProps/app.xml><?xml version="1.0" encoding="utf-8"?>
<Properties xmlns="http://schemas.openxmlformats.org/officeDocument/2006/extended-properties" xmlns:vt="http://schemas.openxmlformats.org/officeDocument/2006/docPropsVTypes">
  <Template/>
  <TotalTime>1863</TotalTime>
  <Words>3587</Words>
  <Application>Microsoft Macintosh PowerPoint</Application>
  <PresentationFormat>Widescreen</PresentationFormat>
  <Paragraphs>442</Paragraphs>
  <Slides>142</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142</vt:i4>
      </vt:variant>
    </vt:vector>
  </HeadingPairs>
  <TitlesOfParts>
    <vt:vector size="146" baseType="lpstr">
      <vt:lpstr>Arial</vt:lpstr>
      <vt:lpstr>Calibri</vt:lpstr>
      <vt:lpstr>Calibri Light</vt:lpstr>
      <vt:lpstr>Office Theme</vt:lpstr>
      <vt:lpstr>PowerPoint Presentation</vt:lpstr>
      <vt:lpstr>Round 1</vt:lpstr>
      <vt:lpstr>Round 1</vt:lpstr>
      <vt:lpstr>Abracadabra</vt:lpstr>
      <vt:lpstr>Abracadabra</vt:lpstr>
      <vt:lpstr>Abracadabra</vt:lpstr>
      <vt:lpstr>Abracadabra</vt:lpstr>
      <vt:lpstr>Abracadabra</vt:lpstr>
      <vt:lpstr>Abracadabra</vt:lpstr>
      <vt:lpstr>Abracadabra</vt:lpstr>
      <vt:lpstr>Abracadabra</vt:lpstr>
      <vt:lpstr>Abracadabra</vt:lpstr>
      <vt:lpstr>Abracadabra</vt:lpstr>
      <vt:lpstr>PowerPoint Presentation</vt:lpstr>
      <vt:lpstr>Round 1</vt:lpstr>
      <vt:lpstr>Fuzzy Perspective</vt:lpstr>
      <vt:lpstr>Fuzzy Perspective</vt:lpstr>
      <vt:lpstr>Fuzzy Perspective</vt:lpstr>
      <vt:lpstr>Fuzzy Perspective</vt:lpstr>
      <vt:lpstr>Fuzzy Perspective</vt:lpstr>
      <vt:lpstr>Fuzzy Perspective</vt:lpstr>
      <vt:lpstr>Fuzzy Perspective</vt:lpstr>
      <vt:lpstr>Fuzzy Perspective</vt:lpstr>
      <vt:lpstr>Fuzzy Perspective</vt:lpstr>
      <vt:lpstr>Fuzzy Perspective</vt:lpstr>
      <vt:lpstr>PowerPoint Presentation</vt:lpstr>
      <vt:lpstr>Round 1</vt:lpstr>
      <vt:lpstr>Against All Odds</vt:lpstr>
      <vt:lpstr>Against All Odds</vt:lpstr>
      <vt:lpstr>Against All Odds</vt:lpstr>
      <vt:lpstr>Against All Odds</vt:lpstr>
      <vt:lpstr>Against All Odds</vt:lpstr>
      <vt:lpstr>Against All Odds</vt:lpstr>
      <vt:lpstr>Against All Odds</vt:lpstr>
      <vt:lpstr>Against All Odds</vt:lpstr>
      <vt:lpstr>Against All Odds</vt:lpstr>
      <vt:lpstr>Against All Odds</vt:lpstr>
      <vt:lpstr>PowerPoint Presentation</vt:lpstr>
      <vt:lpstr>PowerPoint Presentation</vt:lpstr>
      <vt:lpstr>Round 2</vt:lpstr>
      <vt:lpstr>Round 2</vt:lpstr>
      <vt:lpstr>Whodunnit?</vt:lpstr>
      <vt:lpstr>Whodunnit?</vt:lpstr>
      <vt:lpstr>Whodunnit?</vt:lpstr>
      <vt:lpstr>Whodunnit?</vt:lpstr>
      <vt:lpstr>Whodunnit?</vt:lpstr>
      <vt:lpstr>Whodunnit?</vt:lpstr>
      <vt:lpstr>Whodunnit?</vt:lpstr>
      <vt:lpstr>Whodunnit?</vt:lpstr>
      <vt:lpstr>Whodunnit?</vt:lpstr>
      <vt:lpstr>Whodunnit?</vt:lpstr>
      <vt:lpstr>PowerPoint Presentation</vt:lpstr>
      <vt:lpstr>Round 2</vt:lpstr>
      <vt:lpstr>Books 2 Movies – clip 1</vt:lpstr>
      <vt:lpstr>Books 2 Movies</vt:lpstr>
      <vt:lpstr>Books 2 Movies – clip 2</vt:lpstr>
      <vt:lpstr>Books 2 Movies</vt:lpstr>
      <vt:lpstr>Books 2 Movies – clip 3</vt:lpstr>
      <vt:lpstr>Books 2 Movies</vt:lpstr>
      <vt:lpstr>Books 2 Movies – clip 4</vt:lpstr>
      <vt:lpstr>Books 2 Movies</vt:lpstr>
      <vt:lpstr>Books 2 Movies – clip 5</vt:lpstr>
      <vt:lpstr>Books 2 Movies</vt:lpstr>
      <vt:lpstr>Books 2 Movies – clip 6</vt:lpstr>
      <vt:lpstr>Books 2 Movies</vt:lpstr>
      <vt:lpstr>Books 2 Movies - clip 7</vt:lpstr>
      <vt:lpstr>Books 2 Movies</vt:lpstr>
      <vt:lpstr>Books 2 Movies – clip 8</vt:lpstr>
      <vt:lpstr>Books 2 Movies</vt:lpstr>
      <vt:lpstr>Books 2 Movies – clip 9</vt:lpstr>
      <vt:lpstr>Books 2 Movies</vt:lpstr>
      <vt:lpstr>Books 2 Movies – clip 10</vt:lpstr>
      <vt:lpstr>Books 2 Movies</vt:lpstr>
      <vt:lpstr>   Books 2 Movies – audience question</vt:lpstr>
      <vt:lpstr>   Books 2 Movies – audience question</vt:lpstr>
      <vt:lpstr>   Books 2 Movies – audience question</vt:lpstr>
      <vt:lpstr>   Books 2 Movies – audience question</vt:lpstr>
      <vt:lpstr>Round 2</vt:lpstr>
      <vt:lpstr>Made of Metal</vt:lpstr>
      <vt:lpstr>Made of Metal</vt:lpstr>
      <vt:lpstr>Made of Metal</vt:lpstr>
      <vt:lpstr>Made of Metal</vt:lpstr>
      <vt:lpstr>Made of Metal</vt:lpstr>
      <vt:lpstr>Made of Metal</vt:lpstr>
      <vt:lpstr>Made of Metal</vt:lpstr>
      <vt:lpstr>Made of Metal</vt:lpstr>
      <vt:lpstr>Made of Metal</vt:lpstr>
      <vt:lpstr>Made of Metal</vt:lpstr>
      <vt:lpstr>PowerPoint Presentation</vt:lpstr>
      <vt:lpstr>Round 2</vt:lpstr>
      <vt:lpstr>Alternative Storytelling</vt:lpstr>
      <vt:lpstr>Alternative Storytelling</vt:lpstr>
      <vt:lpstr>Alternative Storytelling</vt:lpstr>
      <vt:lpstr>Alternative Storytelling</vt:lpstr>
      <vt:lpstr>Alternative Storytelling</vt:lpstr>
      <vt:lpstr>Alternative Storytelling</vt:lpstr>
      <vt:lpstr>Alternative Storytelling</vt:lpstr>
      <vt:lpstr>Alternative Storytelling</vt:lpstr>
      <vt:lpstr>Alternative Storytelling</vt:lpstr>
      <vt:lpstr>Alternative Storytelling</vt:lpstr>
      <vt:lpstr>PowerPoint Presentation</vt:lpstr>
      <vt:lpstr>PowerPoint Presentation</vt:lpstr>
      <vt:lpstr>PowerPoint Presentation</vt:lpstr>
      <vt:lpstr>Round 3</vt:lpstr>
      <vt:lpstr>Round 3</vt:lpstr>
      <vt:lpstr>I Funny</vt:lpstr>
      <vt:lpstr>I Funny</vt:lpstr>
      <vt:lpstr>I Funny</vt:lpstr>
      <vt:lpstr>I Funny</vt:lpstr>
      <vt:lpstr>I Funny</vt:lpstr>
      <vt:lpstr>I Funny</vt:lpstr>
      <vt:lpstr>I Funny</vt:lpstr>
      <vt:lpstr>I Funny</vt:lpstr>
      <vt:lpstr>I Funny</vt:lpstr>
      <vt:lpstr>I Funny</vt:lpstr>
      <vt:lpstr>PowerPoint Presentation</vt:lpstr>
      <vt:lpstr>Round 3</vt:lpstr>
      <vt:lpstr>It’s the End of the World</vt:lpstr>
      <vt:lpstr>It’s the End of the World</vt:lpstr>
      <vt:lpstr>It’s the End of the World</vt:lpstr>
      <vt:lpstr>It’s the End of the World</vt:lpstr>
      <vt:lpstr>It’s the End of the World</vt:lpstr>
      <vt:lpstr>It’s the End of the World</vt:lpstr>
      <vt:lpstr>It’s the End of the World</vt:lpstr>
      <vt:lpstr>It’s the End of the World</vt:lpstr>
      <vt:lpstr>It’s the End of the World</vt:lpstr>
      <vt:lpstr>It’s the End of the World</vt:lpstr>
      <vt:lpstr>PowerPoint Presentation</vt:lpstr>
      <vt:lpstr>Round 3</vt:lpstr>
      <vt:lpstr>Panda Power</vt:lpstr>
      <vt:lpstr>Panda Power</vt:lpstr>
      <vt:lpstr>Panda Power</vt:lpstr>
      <vt:lpstr>Panda Power</vt:lpstr>
      <vt:lpstr>Panda Power</vt:lpstr>
      <vt:lpstr>Panda Power</vt:lpstr>
      <vt:lpstr>Panda Power</vt:lpstr>
      <vt:lpstr>Panda Power</vt:lpstr>
      <vt:lpstr>Panda Power</vt:lpstr>
      <vt:lpstr>Panda Power</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Read 2017</dc:title>
  <dc:creator>Microsoft Office User</dc:creator>
  <cp:lastModifiedBy>Microsoft Office User</cp:lastModifiedBy>
  <cp:revision>59</cp:revision>
  <dcterms:created xsi:type="dcterms:W3CDTF">2017-01-20T05:36:38Z</dcterms:created>
  <dcterms:modified xsi:type="dcterms:W3CDTF">2017-02-28T05:00:01Z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0x0101005161FBEC22976B48A007E37303E8F45D</vt:lpwstr>
  </property>
</Properties>
</file>